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4" r:id="rId3"/>
    <p:sldId id="365" r:id="rId4"/>
    <p:sldId id="337" r:id="rId5"/>
    <p:sldId id="362" r:id="rId6"/>
    <p:sldId id="363" r:id="rId7"/>
    <p:sldId id="295" r:id="rId8"/>
    <p:sldId id="296" r:id="rId9"/>
    <p:sldId id="329" r:id="rId10"/>
    <p:sldId id="330" r:id="rId11"/>
    <p:sldId id="331" r:id="rId12"/>
    <p:sldId id="332" r:id="rId13"/>
    <p:sldId id="333" r:id="rId14"/>
    <p:sldId id="334" r:id="rId15"/>
    <p:sldId id="347" r:id="rId16"/>
    <p:sldId id="348" r:id="rId17"/>
    <p:sldId id="297" r:id="rId18"/>
    <p:sldId id="298" r:id="rId19"/>
    <p:sldId id="299" r:id="rId20"/>
    <p:sldId id="349" r:id="rId21"/>
    <p:sldId id="350" r:id="rId22"/>
    <p:sldId id="351" r:id="rId23"/>
    <p:sldId id="300" r:id="rId24"/>
    <p:sldId id="323" r:id="rId25"/>
    <p:sldId id="301" r:id="rId26"/>
    <p:sldId id="305" r:id="rId27"/>
    <p:sldId id="304" r:id="rId28"/>
    <p:sldId id="317" r:id="rId29"/>
    <p:sldId id="324" r:id="rId30"/>
    <p:sldId id="302" r:id="rId31"/>
    <p:sldId id="303" r:id="rId32"/>
    <p:sldId id="306" r:id="rId33"/>
    <p:sldId id="319" r:id="rId34"/>
    <p:sldId id="325" r:id="rId35"/>
    <p:sldId id="307" r:id="rId36"/>
    <p:sldId id="308" r:id="rId37"/>
    <p:sldId id="320" r:id="rId38"/>
    <p:sldId id="326" r:id="rId39"/>
    <p:sldId id="309" r:id="rId40"/>
    <p:sldId id="310" r:id="rId41"/>
    <p:sldId id="321" r:id="rId42"/>
    <p:sldId id="327" r:id="rId43"/>
    <p:sldId id="311" r:id="rId44"/>
    <p:sldId id="312" r:id="rId45"/>
    <p:sldId id="313" r:id="rId46"/>
    <p:sldId id="322" r:id="rId47"/>
    <p:sldId id="328" r:id="rId48"/>
    <p:sldId id="314" r:id="rId49"/>
    <p:sldId id="315" r:id="rId50"/>
    <p:sldId id="316" r:id="rId51"/>
    <p:sldId id="318" r:id="rId52"/>
    <p:sldId id="335" r:id="rId53"/>
    <p:sldId id="336" r:id="rId54"/>
    <p:sldId id="339" r:id="rId55"/>
    <p:sldId id="340" r:id="rId56"/>
    <p:sldId id="341" r:id="rId57"/>
    <p:sldId id="257" r:id="rId58"/>
    <p:sldId id="259" r:id="rId59"/>
    <p:sldId id="260" r:id="rId60"/>
    <p:sldId id="263" r:id="rId61"/>
    <p:sldId id="264" r:id="rId62"/>
    <p:sldId id="265" r:id="rId63"/>
    <p:sldId id="266" r:id="rId64"/>
    <p:sldId id="267" r:id="rId65"/>
    <p:sldId id="268" r:id="rId66"/>
    <p:sldId id="269" r:id="rId67"/>
    <p:sldId id="270" r:id="rId68"/>
    <p:sldId id="271" r:id="rId69"/>
    <p:sldId id="273" r:id="rId70"/>
    <p:sldId id="272" r:id="rId71"/>
    <p:sldId id="283" r:id="rId72"/>
    <p:sldId id="274" r:id="rId73"/>
    <p:sldId id="275" r:id="rId74"/>
    <p:sldId id="276" r:id="rId75"/>
    <p:sldId id="277" r:id="rId76"/>
    <p:sldId id="278" r:id="rId77"/>
    <p:sldId id="279" r:id="rId78"/>
    <p:sldId id="280" r:id="rId79"/>
    <p:sldId id="281" r:id="rId80"/>
    <p:sldId id="282" r:id="rId81"/>
    <p:sldId id="284" r:id="rId82"/>
    <p:sldId id="285" r:id="rId83"/>
    <p:sldId id="358" r:id="rId84"/>
    <p:sldId id="359" r:id="rId85"/>
    <p:sldId id="360" r:id="rId86"/>
    <p:sldId id="361" r:id="rId87"/>
    <p:sldId id="286" r:id="rId88"/>
    <p:sldId id="289" r:id="rId89"/>
    <p:sldId id="290" r:id="rId90"/>
    <p:sldId id="352" r:id="rId91"/>
    <p:sldId id="353" r:id="rId92"/>
    <p:sldId id="354" r:id="rId93"/>
    <p:sldId id="291" r:id="rId94"/>
    <p:sldId id="342" r:id="rId95"/>
    <p:sldId id="343" r:id="rId96"/>
    <p:sldId id="366" r:id="rId97"/>
    <p:sldId id="344" r:id="rId98"/>
    <p:sldId id="345" r:id="rId99"/>
    <p:sldId id="292" r:id="rId100"/>
    <p:sldId id="364" r:id="rId101"/>
    <p:sldId id="346" r:id="rId102"/>
    <p:sldId id="355" r:id="rId103"/>
    <p:sldId id="356" r:id="rId104"/>
    <p:sldId id="357" r:id="rId105"/>
    <p:sldId id="293" r:id="rId10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D5F4FF"/>
    <a:srgbClr val="FFFFC1"/>
    <a:srgbClr val="FFFFE5"/>
    <a:srgbClr val="000066"/>
    <a:srgbClr val="C9F1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presProps" Target="presProp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viewProps" Target="view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B799FD-2025-416F-B7F6-86E613FBC2D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806D86DC-DA71-4638-BF1E-BBB28278C29F}">
      <dgm:prSet phldrT="[Текст]" custT="1"/>
      <dgm:spPr/>
      <dgm:t>
        <a:bodyPr/>
        <a:lstStyle/>
        <a:p>
          <a:r>
            <a:rPr lang="ru-RU" sz="2800" dirty="0">
              <a:solidFill>
                <a:srgbClr val="000099"/>
              </a:solidFill>
            </a:rPr>
            <a:t>Чтение и понимание текстов </a:t>
          </a:r>
          <a:r>
            <a:rPr lang="en-US" sz="2800" dirty="0">
              <a:solidFill>
                <a:srgbClr val="000099"/>
              </a:solidFill>
            </a:rPr>
            <a:t>(PIRLS)</a:t>
          </a:r>
        </a:p>
        <a:p>
          <a:r>
            <a:rPr lang="ru-RU" sz="2800" dirty="0">
              <a:solidFill>
                <a:srgbClr val="000099"/>
              </a:solidFill>
            </a:rPr>
            <a:t>Читательская грамотность</a:t>
          </a:r>
          <a:r>
            <a:rPr lang="en-US" sz="2800" dirty="0">
              <a:solidFill>
                <a:srgbClr val="000099"/>
              </a:solidFill>
            </a:rPr>
            <a:t>(PISA)</a:t>
          </a:r>
          <a:endParaRPr lang="ru-RU" sz="2800" dirty="0"/>
        </a:p>
      </dgm:t>
    </dgm:pt>
    <dgm:pt modelId="{C89BDA32-6A9C-4A7B-93CE-FF1E3A9C9354}" type="parTrans" cxnId="{A7507CF4-AE9A-49CC-9B3B-32D5A80C5EC3}">
      <dgm:prSet/>
      <dgm:spPr/>
      <dgm:t>
        <a:bodyPr/>
        <a:lstStyle/>
        <a:p>
          <a:endParaRPr lang="ru-RU"/>
        </a:p>
      </dgm:t>
    </dgm:pt>
    <dgm:pt modelId="{8C42623E-E8B1-4B9F-8A86-4A4CC2459B2D}" type="sibTrans" cxnId="{A7507CF4-AE9A-49CC-9B3B-32D5A80C5EC3}">
      <dgm:prSet/>
      <dgm:spPr/>
      <dgm:t>
        <a:bodyPr/>
        <a:lstStyle/>
        <a:p>
          <a:endParaRPr lang="ru-RU"/>
        </a:p>
      </dgm:t>
    </dgm:pt>
    <dgm:pt modelId="{5581E131-84B1-4C6D-B2A4-223B417DB4CC}">
      <dgm:prSet phldrT="[Текст]" custT="1"/>
      <dgm:spPr/>
      <dgm:t>
        <a:bodyPr/>
        <a:lstStyle/>
        <a:p>
          <a:r>
            <a:rPr lang="ru-RU" sz="2000" b="1" dirty="0"/>
            <a:t>Опора на текст</a:t>
          </a:r>
        </a:p>
      </dgm:t>
    </dgm:pt>
    <dgm:pt modelId="{B2B32EB9-49E6-42F9-926B-E7B013FFC323}" type="parTrans" cxnId="{B809BD51-7F8E-45F2-B0FB-97DB984733B3}">
      <dgm:prSet/>
      <dgm:spPr/>
      <dgm:t>
        <a:bodyPr/>
        <a:lstStyle/>
        <a:p>
          <a:endParaRPr lang="ru-RU"/>
        </a:p>
      </dgm:t>
    </dgm:pt>
    <dgm:pt modelId="{4F9942F0-7CB5-4E83-82E8-E8F0822DD17D}" type="sibTrans" cxnId="{B809BD51-7F8E-45F2-B0FB-97DB984733B3}">
      <dgm:prSet/>
      <dgm:spPr/>
      <dgm:t>
        <a:bodyPr/>
        <a:lstStyle/>
        <a:p>
          <a:endParaRPr lang="ru-RU"/>
        </a:p>
      </dgm:t>
    </dgm:pt>
    <dgm:pt modelId="{D69065E6-EF6C-437B-AE96-5267BC148706}">
      <dgm:prSet phldrT="[Текст]" custT="1"/>
      <dgm:spPr/>
      <dgm:t>
        <a:bodyPr/>
        <a:lstStyle/>
        <a:p>
          <a:r>
            <a:rPr lang="ru-RU" sz="1800" b="1" dirty="0">
              <a:solidFill>
                <a:srgbClr val="002060"/>
              </a:solidFill>
            </a:rPr>
            <a:t>1. найти и извлечь </a:t>
          </a:r>
        </a:p>
        <a:p>
          <a:r>
            <a:rPr lang="ru-RU" sz="1800" b="1" i="1" dirty="0">
              <a:solidFill>
                <a:srgbClr val="002060"/>
              </a:solidFill>
            </a:rPr>
            <a:t>(информацию)</a:t>
          </a:r>
          <a:endParaRPr lang="ru-RU" sz="1800" b="1" dirty="0"/>
        </a:p>
      </dgm:t>
    </dgm:pt>
    <dgm:pt modelId="{4E02C886-8565-453A-A378-F4B5A8C73D26}" type="parTrans" cxnId="{1666D94C-CE1F-40DB-AB75-298F73D012FE}">
      <dgm:prSet/>
      <dgm:spPr/>
      <dgm:t>
        <a:bodyPr/>
        <a:lstStyle/>
        <a:p>
          <a:endParaRPr lang="ru-RU"/>
        </a:p>
      </dgm:t>
    </dgm:pt>
    <dgm:pt modelId="{73BB8B8F-525F-440F-81CE-A7CCF3B43D49}" type="sibTrans" cxnId="{1666D94C-CE1F-40DB-AB75-298F73D012FE}">
      <dgm:prSet/>
      <dgm:spPr/>
      <dgm:t>
        <a:bodyPr/>
        <a:lstStyle/>
        <a:p>
          <a:endParaRPr lang="ru-RU"/>
        </a:p>
      </dgm:t>
    </dgm:pt>
    <dgm:pt modelId="{1F3F1DDD-E13E-4B12-8FF4-42A677023C1F}">
      <dgm:prSet phldrT="[Текст]" custT="1"/>
      <dgm:spPr/>
      <dgm:t>
        <a:bodyPr/>
        <a:lstStyle/>
        <a:p>
          <a:r>
            <a:rPr lang="ru-RU" sz="1800" b="1" dirty="0">
              <a:solidFill>
                <a:srgbClr val="002060"/>
              </a:solidFill>
            </a:rPr>
            <a:t>2. интегрировать и </a:t>
          </a:r>
        </a:p>
        <a:p>
          <a:r>
            <a:rPr lang="ru-RU" sz="1800" b="1" dirty="0">
              <a:solidFill>
                <a:srgbClr val="002060"/>
              </a:solidFill>
            </a:rPr>
            <a:t>интерпретировать </a:t>
          </a:r>
        </a:p>
        <a:p>
          <a:r>
            <a:rPr lang="ru-RU" sz="1800" b="1" i="1" dirty="0">
              <a:solidFill>
                <a:srgbClr val="002060"/>
              </a:solidFill>
            </a:rPr>
            <a:t>(сообщения текста)</a:t>
          </a:r>
          <a:r>
            <a:rPr lang="ru-RU" sz="1800" b="1" dirty="0"/>
            <a:t> </a:t>
          </a:r>
        </a:p>
      </dgm:t>
    </dgm:pt>
    <dgm:pt modelId="{AA1BF11E-F9D0-4513-8C66-E91270E0E52F}" type="parTrans" cxnId="{EA70F32D-9551-4D31-9475-37950544C929}">
      <dgm:prSet/>
      <dgm:spPr/>
      <dgm:t>
        <a:bodyPr/>
        <a:lstStyle/>
        <a:p>
          <a:endParaRPr lang="ru-RU"/>
        </a:p>
      </dgm:t>
    </dgm:pt>
    <dgm:pt modelId="{78926FAD-67B4-400C-BFAC-2BFA6B600905}" type="sibTrans" cxnId="{EA70F32D-9551-4D31-9475-37950544C929}">
      <dgm:prSet/>
      <dgm:spPr/>
      <dgm:t>
        <a:bodyPr/>
        <a:lstStyle/>
        <a:p>
          <a:endParaRPr lang="ru-RU"/>
        </a:p>
      </dgm:t>
    </dgm:pt>
    <dgm:pt modelId="{D8A8E1C8-B434-47DE-8DFC-CE33B0142C39}">
      <dgm:prSet phldrT="[Текст]" custT="1"/>
      <dgm:spPr/>
      <dgm:t>
        <a:bodyPr/>
        <a:lstStyle/>
        <a:p>
          <a:r>
            <a:rPr lang="ru-RU" sz="2000" b="1" dirty="0">
              <a:solidFill>
                <a:srgbClr val="002060"/>
              </a:solidFill>
            </a:rPr>
            <a:t>Опора на </a:t>
          </a:r>
          <a:r>
            <a:rPr lang="ru-RU" sz="2000" b="1" dirty="0" err="1">
              <a:solidFill>
                <a:srgbClr val="002060"/>
              </a:solidFill>
            </a:rPr>
            <a:t>внетекстовое</a:t>
          </a:r>
          <a:r>
            <a:rPr lang="ru-RU" sz="2000" b="1" dirty="0">
              <a:solidFill>
                <a:srgbClr val="002060"/>
              </a:solidFill>
            </a:rPr>
            <a:t> знание</a:t>
          </a:r>
          <a:endParaRPr lang="ru-RU" sz="2000" b="1" dirty="0"/>
        </a:p>
      </dgm:t>
    </dgm:pt>
    <dgm:pt modelId="{C5C1B03D-7EB9-4EDF-93A1-A98045F26312}" type="parTrans" cxnId="{79085156-E904-47B5-A5DB-C50F164CF038}">
      <dgm:prSet/>
      <dgm:spPr/>
      <dgm:t>
        <a:bodyPr/>
        <a:lstStyle/>
        <a:p>
          <a:endParaRPr lang="ru-RU"/>
        </a:p>
      </dgm:t>
    </dgm:pt>
    <dgm:pt modelId="{B477D813-FDE2-440B-8E03-3BA8A0E11FC0}" type="sibTrans" cxnId="{79085156-E904-47B5-A5DB-C50F164CF038}">
      <dgm:prSet/>
      <dgm:spPr/>
      <dgm:t>
        <a:bodyPr/>
        <a:lstStyle/>
        <a:p>
          <a:endParaRPr lang="ru-RU"/>
        </a:p>
      </dgm:t>
    </dgm:pt>
    <dgm:pt modelId="{626E7FC3-A847-469E-8AD6-4E296FCF93DD}">
      <dgm:prSet phldrT="[Текст]" custT="1"/>
      <dgm:spPr/>
      <dgm:t>
        <a:bodyPr/>
        <a:lstStyle/>
        <a:p>
          <a:r>
            <a:rPr lang="ru-RU" sz="1800" b="1" dirty="0">
              <a:solidFill>
                <a:srgbClr val="002060"/>
              </a:solidFill>
            </a:rPr>
            <a:t>3. Осмыслить </a:t>
          </a:r>
        </a:p>
        <a:p>
          <a:r>
            <a:rPr lang="ru-RU" sz="1800" b="1" dirty="0">
              <a:solidFill>
                <a:srgbClr val="002060"/>
              </a:solidFill>
            </a:rPr>
            <a:t>и оценить</a:t>
          </a:r>
          <a:r>
            <a:rPr lang="ru-RU" sz="2400" dirty="0">
              <a:solidFill>
                <a:srgbClr val="002060"/>
              </a:solidFill>
            </a:rPr>
            <a:t> </a:t>
          </a:r>
          <a:endParaRPr lang="ru-RU" sz="2400" dirty="0"/>
        </a:p>
      </dgm:t>
    </dgm:pt>
    <dgm:pt modelId="{0DB3C2DC-E335-48A5-B499-2B1897289704}" type="parTrans" cxnId="{268F2744-5067-4EE8-BFCD-7D32DD0E4359}">
      <dgm:prSet/>
      <dgm:spPr/>
      <dgm:t>
        <a:bodyPr/>
        <a:lstStyle/>
        <a:p>
          <a:endParaRPr lang="ru-RU"/>
        </a:p>
      </dgm:t>
    </dgm:pt>
    <dgm:pt modelId="{F9BDE706-69C8-4364-8F74-DF45D7DB401E}" type="sibTrans" cxnId="{268F2744-5067-4EE8-BFCD-7D32DD0E4359}">
      <dgm:prSet/>
      <dgm:spPr/>
      <dgm:t>
        <a:bodyPr/>
        <a:lstStyle/>
        <a:p>
          <a:endParaRPr lang="ru-RU"/>
        </a:p>
      </dgm:t>
    </dgm:pt>
    <dgm:pt modelId="{595194D4-9332-4A11-A870-EAF74BBCE2F6}">
      <dgm:prSet custT="1"/>
      <dgm:spPr/>
      <dgm:t>
        <a:bodyPr/>
        <a:lstStyle/>
        <a:p>
          <a:r>
            <a:rPr lang="ru-RU" sz="1800" b="1" dirty="0">
              <a:solidFill>
                <a:srgbClr val="002060"/>
              </a:solidFill>
            </a:rPr>
            <a:t>форму</a:t>
          </a:r>
        </a:p>
        <a:p>
          <a:r>
            <a:rPr lang="ru-RU" sz="1800" b="1" dirty="0">
              <a:solidFill>
                <a:srgbClr val="002060"/>
              </a:solidFill>
            </a:rPr>
            <a:t>текста </a:t>
          </a:r>
          <a:endParaRPr lang="ru-RU" sz="1800" b="1" dirty="0"/>
        </a:p>
      </dgm:t>
    </dgm:pt>
    <dgm:pt modelId="{EF58895D-B48A-41E9-9DE5-F5F5C3308D95}" type="parTrans" cxnId="{B02EC019-2437-4293-94A5-DEBC6B69E471}">
      <dgm:prSet/>
      <dgm:spPr/>
      <dgm:t>
        <a:bodyPr/>
        <a:lstStyle/>
        <a:p>
          <a:endParaRPr lang="ru-RU"/>
        </a:p>
      </dgm:t>
    </dgm:pt>
    <dgm:pt modelId="{DDF86BA1-6A1C-42B2-9744-B42ABE39AE52}" type="sibTrans" cxnId="{B02EC019-2437-4293-94A5-DEBC6B69E471}">
      <dgm:prSet/>
      <dgm:spPr/>
      <dgm:t>
        <a:bodyPr/>
        <a:lstStyle/>
        <a:p>
          <a:endParaRPr lang="ru-RU"/>
        </a:p>
      </dgm:t>
    </dgm:pt>
    <dgm:pt modelId="{048621E9-64AB-4FAB-B86B-4C090CEA3705}">
      <dgm:prSet custT="1"/>
      <dgm:spPr/>
      <dgm:t>
        <a:bodyPr/>
        <a:lstStyle/>
        <a:p>
          <a:r>
            <a:rPr lang="ru-RU" sz="1800" b="1" dirty="0">
              <a:solidFill>
                <a:srgbClr val="002060"/>
              </a:solidFill>
            </a:rPr>
            <a:t>содержа-</a:t>
          </a:r>
          <a:r>
            <a:rPr lang="ru-RU" sz="1800" b="1" dirty="0" err="1">
              <a:solidFill>
                <a:srgbClr val="002060"/>
              </a:solidFill>
            </a:rPr>
            <a:t>ние</a:t>
          </a:r>
          <a:endParaRPr lang="ru-RU" sz="1800" b="1" dirty="0">
            <a:solidFill>
              <a:srgbClr val="002060"/>
            </a:solidFill>
          </a:endParaRPr>
        </a:p>
        <a:p>
          <a:r>
            <a:rPr lang="ru-RU" sz="1800" b="1" dirty="0">
              <a:solidFill>
                <a:srgbClr val="002060"/>
              </a:solidFill>
            </a:rPr>
            <a:t>текста </a:t>
          </a:r>
          <a:endParaRPr lang="ru-RU" sz="1800" b="1" dirty="0"/>
        </a:p>
      </dgm:t>
    </dgm:pt>
    <dgm:pt modelId="{35D26B6F-763A-47EB-9F4F-ED71A6E3D567}" type="parTrans" cxnId="{BE0B109A-E149-4543-AF72-BCDB269F81D6}">
      <dgm:prSet/>
      <dgm:spPr/>
      <dgm:t>
        <a:bodyPr/>
        <a:lstStyle/>
        <a:p>
          <a:endParaRPr lang="ru-RU"/>
        </a:p>
      </dgm:t>
    </dgm:pt>
    <dgm:pt modelId="{8EB675D3-D5D2-46DF-8DB2-50CF47180BC2}" type="sibTrans" cxnId="{BE0B109A-E149-4543-AF72-BCDB269F81D6}">
      <dgm:prSet/>
      <dgm:spPr/>
      <dgm:t>
        <a:bodyPr/>
        <a:lstStyle/>
        <a:p>
          <a:endParaRPr lang="ru-RU"/>
        </a:p>
      </dgm:t>
    </dgm:pt>
    <dgm:pt modelId="{D742EBFC-1F1D-4EA7-8E0B-E69DCC91FB38}" type="pres">
      <dgm:prSet presAssocID="{95B799FD-2025-416F-B7F6-86E613FBC2DF}" presName="hierChild1" presStyleCnt="0">
        <dgm:presLayoutVars>
          <dgm:chPref val="1"/>
          <dgm:dir/>
          <dgm:animOne val="branch"/>
          <dgm:animLvl val="lvl"/>
          <dgm:resizeHandles/>
        </dgm:presLayoutVars>
      </dgm:prSet>
      <dgm:spPr/>
    </dgm:pt>
    <dgm:pt modelId="{E14320AC-C919-49E3-AA47-25F2EE3566DB}" type="pres">
      <dgm:prSet presAssocID="{806D86DC-DA71-4638-BF1E-BBB28278C29F}" presName="hierRoot1" presStyleCnt="0"/>
      <dgm:spPr/>
    </dgm:pt>
    <dgm:pt modelId="{E5FF1162-4E6C-4273-80C7-C9037B9C5414}" type="pres">
      <dgm:prSet presAssocID="{806D86DC-DA71-4638-BF1E-BBB28278C29F}" presName="composite" presStyleCnt="0"/>
      <dgm:spPr/>
    </dgm:pt>
    <dgm:pt modelId="{0F72F2D8-3F74-4265-B85C-6C76C7F7617D}" type="pres">
      <dgm:prSet presAssocID="{806D86DC-DA71-4638-BF1E-BBB28278C29F}" presName="background" presStyleLbl="node0" presStyleIdx="0" presStyleCnt="1"/>
      <dgm:spPr>
        <a:solidFill>
          <a:schemeClr val="accent6">
            <a:lumMod val="20000"/>
            <a:lumOff val="80000"/>
          </a:schemeClr>
        </a:solidFill>
      </dgm:spPr>
    </dgm:pt>
    <dgm:pt modelId="{DAE98270-4CA6-4729-937E-8A4218AD62C9}" type="pres">
      <dgm:prSet presAssocID="{806D86DC-DA71-4638-BF1E-BBB28278C29F}" presName="text" presStyleLbl="fgAcc0" presStyleIdx="0" presStyleCnt="1" custScaleX="419844" custLinFactNeighborX="-53082" custLinFactNeighborY="-18504">
        <dgm:presLayoutVars>
          <dgm:chPref val="3"/>
        </dgm:presLayoutVars>
      </dgm:prSet>
      <dgm:spPr/>
    </dgm:pt>
    <dgm:pt modelId="{97619CC8-505E-46E5-A64A-D1C7F79DE484}" type="pres">
      <dgm:prSet presAssocID="{806D86DC-DA71-4638-BF1E-BBB28278C29F}" presName="hierChild2" presStyleCnt="0"/>
      <dgm:spPr/>
    </dgm:pt>
    <dgm:pt modelId="{3644A781-8652-4E2B-AFAB-98E071BFF52E}" type="pres">
      <dgm:prSet presAssocID="{B2B32EB9-49E6-42F9-926B-E7B013FFC323}" presName="Name10" presStyleLbl="parChTrans1D2" presStyleIdx="0" presStyleCnt="2"/>
      <dgm:spPr/>
    </dgm:pt>
    <dgm:pt modelId="{D2EF8925-ECF4-4DDC-9207-4C47D620BC7A}" type="pres">
      <dgm:prSet presAssocID="{5581E131-84B1-4C6D-B2A4-223B417DB4CC}" presName="hierRoot2" presStyleCnt="0"/>
      <dgm:spPr/>
    </dgm:pt>
    <dgm:pt modelId="{11C3100D-D3D7-47F1-B345-4FF77A3E82C1}" type="pres">
      <dgm:prSet presAssocID="{5581E131-84B1-4C6D-B2A4-223B417DB4CC}" presName="composite2" presStyleCnt="0"/>
      <dgm:spPr/>
    </dgm:pt>
    <dgm:pt modelId="{C02729C4-4A9E-4FAD-93BA-E699D85DA5CE}" type="pres">
      <dgm:prSet presAssocID="{5581E131-84B1-4C6D-B2A4-223B417DB4CC}" presName="background2" presStyleLbl="node2" presStyleIdx="0" presStyleCnt="2"/>
      <dgm:spPr>
        <a:solidFill>
          <a:srgbClr val="00B050"/>
        </a:solidFill>
      </dgm:spPr>
    </dgm:pt>
    <dgm:pt modelId="{10BE4B09-ABB9-4203-A114-F5FEAE045852}" type="pres">
      <dgm:prSet presAssocID="{5581E131-84B1-4C6D-B2A4-223B417DB4CC}" presName="text2" presStyleLbl="fgAcc2" presStyleIdx="0" presStyleCnt="2" custScaleY="69795" custLinFactNeighborX="-27484" custLinFactNeighborY="-18321">
        <dgm:presLayoutVars>
          <dgm:chPref val="3"/>
        </dgm:presLayoutVars>
      </dgm:prSet>
      <dgm:spPr/>
    </dgm:pt>
    <dgm:pt modelId="{262CA3AB-D77C-4E90-B756-5192BDDAB577}" type="pres">
      <dgm:prSet presAssocID="{5581E131-84B1-4C6D-B2A4-223B417DB4CC}" presName="hierChild3" presStyleCnt="0"/>
      <dgm:spPr/>
    </dgm:pt>
    <dgm:pt modelId="{EBFCC04E-73AC-4AD6-9EA9-31373F13B0F7}" type="pres">
      <dgm:prSet presAssocID="{4E02C886-8565-453A-A378-F4B5A8C73D26}" presName="Name17" presStyleLbl="parChTrans1D3" presStyleIdx="0" presStyleCnt="3"/>
      <dgm:spPr/>
    </dgm:pt>
    <dgm:pt modelId="{2B775FE8-92D1-4815-B074-968FFEB0B294}" type="pres">
      <dgm:prSet presAssocID="{D69065E6-EF6C-437B-AE96-5267BC148706}" presName="hierRoot3" presStyleCnt="0"/>
      <dgm:spPr/>
    </dgm:pt>
    <dgm:pt modelId="{638AE7B6-F130-4B7B-B920-69D656F55572}" type="pres">
      <dgm:prSet presAssocID="{D69065E6-EF6C-437B-AE96-5267BC148706}" presName="composite3" presStyleCnt="0"/>
      <dgm:spPr/>
    </dgm:pt>
    <dgm:pt modelId="{5A6470D9-2601-45FE-9A5A-B5E6FD126B59}" type="pres">
      <dgm:prSet presAssocID="{D69065E6-EF6C-437B-AE96-5267BC148706}" presName="background3" presStyleLbl="node3" presStyleIdx="0" presStyleCnt="3"/>
      <dgm:spPr/>
    </dgm:pt>
    <dgm:pt modelId="{C5D3CC46-F0DF-4BDC-A6FF-9B886132CEB2}" type="pres">
      <dgm:prSet presAssocID="{D69065E6-EF6C-437B-AE96-5267BC148706}" presName="text3" presStyleLbl="fgAcc3" presStyleIdx="0" presStyleCnt="3" custScaleX="130760" custLinFactNeighborX="-18076" custLinFactNeighborY="-14523">
        <dgm:presLayoutVars>
          <dgm:chPref val="3"/>
        </dgm:presLayoutVars>
      </dgm:prSet>
      <dgm:spPr/>
    </dgm:pt>
    <dgm:pt modelId="{5BFC3D5D-4135-4787-AE64-1D68763E4D48}" type="pres">
      <dgm:prSet presAssocID="{D69065E6-EF6C-437B-AE96-5267BC148706}" presName="hierChild4" presStyleCnt="0"/>
      <dgm:spPr/>
    </dgm:pt>
    <dgm:pt modelId="{199BC5DC-E80D-41B3-9C3D-397B4D5BEE6E}" type="pres">
      <dgm:prSet presAssocID="{AA1BF11E-F9D0-4513-8C66-E91270E0E52F}" presName="Name17" presStyleLbl="parChTrans1D3" presStyleIdx="1" presStyleCnt="3"/>
      <dgm:spPr/>
    </dgm:pt>
    <dgm:pt modelId="{51B94B90-FF48-4AB2-A571-C7B96DF878A3}" type="pres">
      <dgm:prSet presAssocID="{1F3F1DDD-E13E-4B12-8FF4-42A677023C1F}" presName="hierRoot3" presStyleCnt="0"/>
      <dgm:spPr/>
    </dgm:pt>
    <dgm:pt modelId="{7391CA3C-4626-45C1-B919-8D917702F0AD}" type="pres">
      <dgm:prSet presAssocID="{1F3F1DDD-E13E-4B12-8FF4-42A677023C1F}" presName="composite3" presStyleCnt="0"/>
      <dgm:spPr/>
    </dgm:pt>
    <dgm:pt modelId="{1F355588-AF66-436B-A43C-B1ECE19F6AA7}" type="pres">
      <dgm:prSet presAssocID="{1F3F1DDD-E13E-4B12-8FF4-42A677023C1F}" presName="background3" presStyleLbl="node3" presStyleIdx="1" presStyleCnt="3"/>
      <dgm:spPr/>
    </dgm:pt>
    <dgm:pt modelId="{377C396B-BFAA-46EF-995D-1AF08BB7E851}" type="pres">
      <dgm:prSet presAssocID="{1F3F1DDD-E13E-4B12-8FF4-42A677023C1F}" presName="text3" presStyleLbl="fgAcc3" presStyleIdx="1" presStyleCnt="3" custScaleX="169627" custLinFactNeighborX="-20761" custLinFactNeighborY="-14522">
        <dgm:presLayoutVars>
          <dgm:chPref val="3"/>
        </dgm:presLayoutVars>
      </dgm:prSet>
      <dgm:spPr/>
    </dgm:pt>
    <dgm:pt modelId="{4950737E-D3AA-4DA9-AF6C-279C1457F7C8}" type="pres">
      <dgm:prSet presAssocID="{1F3F1DDD-E13E-4B12-8FF4-42A677023C1F}" presName="hierChild4" presStyleCnt="0"/>
      <dgm:spPr/>
    </dgm:pt>
    <dgm:pt modelId="{1AC82134-B7B7-4F32-8D7B-4924F53A51D7}" type="pres">
      <dgm:prSet presAssocID="{C5C1B03D-7EB9-4EDF-93A1-A98045F26312}" presName="Name10" presStyleLbl="parChTrans1D2" presStyleIdx="1" presStyleCnt="2"/>
      <dgm:spPr/>
    </dgm:pt>
    <dgm:pt modelId="{991018AD-D369-418A-AAB6-17C568FF308B}" type="pres">
      <dgm:prSet presAssocID="{D8A8E1C8-B434-47DE-8DFC-CE33B0142C39}" presName="hierRoot2" presStyleCnt="0"/>
      <dgm:spPr/>
    </dgm:pt>
    <dgm:pt modelId="{56C1F86E-7221-47CC-8848-8D6EEEBFB28B}" type="pres">
      <dgm:prSet presAssocID="{D8A8E1C8-B434-47DE-8DFC-CE33B0142C39}" presName="composite2" presStyleCnt="0"/>
      <dgm:spPr/>
    </dgm:pt>
    <dgm:pt modelId="{662EC3A1-1F4A-4812-AF69-8C2B1FE180BB}" type="pres">
      <dgm:prSet presAssocID="{D8A8E1C8-B434-47DE-8DFC-CE33B0142C39}" presName="background2" presStyleLbl="node2" presStyleIdx="1" presStyleCnt="2"/>
      <dgm:spPr>
        <a:solidFill>
          <a:srgbClr val="00B050"/>
        </a:solidFill>
      </dgm:spPr>
    </dgm:pt>
    <dgm:pt modelId="{BE6DAA69-25CB-4D22-A68C-E32BF590D1F4}" type="pres">
      <dgm:prSet presAssocID="{D8A8E1C8-B434-47DE-8DFC-CE33B0142C39}" presName="text2" presStyleLbl="fgAcc2" presStyleIdx="1" presStyleCnt="2" custScaleX="176020" custScaleY="68627" custLinFactNeighborX="2235" custLinFactNeighborY="-18504">
        <dgm:presLayoutVars>
          <dgm:chPref val="3"/>
        </dgm:presLayoutVars>
      </dgm:prSet>
      <dgm:spPr/>
    </dgm:pt>
    <dgm:pt modelId="{C63A0FA0-4DCC-4FD1-B1D3-7548A89B78B4}" type="pres">
      <dgm:prSet presAssocID="{D8A8E1C8-B434-47DE-8DFC-CE33B0142C39}" presName="hierChild3" presStyleCnt="0"/>
      <dgm:spPr/>
    </dgm:pt>
    <dgm:pt modelId="{32F693E2-612C-497B-B296-EEF6FB5DA844}" type="pres">
      <dgm:prSet presAssocID="{0DB3C2DC-E335-48A5-B499-2B1897289704}" presName="Name17" presStyleLbl="parChTrans1D3" presStyleIdx="2" presStyleCnt="3"/>
      <dgm:spPr/>
    </dgm:pt>
    <dgm:pt modelId="{E37561F3-ADFB-46A6-BDE5-6DA59D0F1E13}" type="pres">
      <dgm:prSet presAssocID="{626E7FC3-A847-469E-8AD6-4E296FCF93DD}" presName="hierRoot3" presStyleCnt="0"/>
      <dgm:spPr/>
    </dgm:pt>
    <dgm:pt modelId="{0A5A50EB-F40E-4AC0-BE7B-FAE3D7365828}" type="pres">
      <dgm:prSet presAssocID="{626E7FC3-A847-469E-8AD6-4E296FCF93DD}" presName="composite3" presStyleCnt="0"/>
      <dgm:spPr/>
    </dgm:pt>
    <dgm:pt modelId="{47F007AE-4584-4AA1-B99A-005B0ED92EF3}" type="pres">
      <dgm:prSet presAssocID="{626E7FC3-A847-469E-8AD6-4E296FCF93DD}" presName="background3" presStyleLbl="node3" presStyleIdx="2" presStyleCnt="3"/>
      <dgm:spPr>
        <a:solidFill>
          <a:srgbClr val="FFC000"/>
        </a:solidFill>
      </dgm:spPr>
    </dgm:pt>
    <dgm:pt modelId="{0DF0C31D-0AC0-4CAF-9E47-DB82C098CF90}" type="pres">
      <dgm:prSet presAssocID="{626E7FC3-A847-469E-8AD6-4E296FCF93DD}" presName="text3" presStyleLbl="fgAcc3" presStyleIdx="2" presStyleCnt="3" custScaleX="171594" custScaleY="72433" custLinFactNeighborX="32" custLinFactNeighborY="-41162">
        <dgm:presLayoutVars>
          <dgm:chPref val="3"/>
        </dgm:presLayoutVars>
      </dgm:prSet>
      <dgm:spPr/>
    </dgm:pt>
    <dgm:pt modelId="{9C584BD8-7DAF-4BC0-BD6D-0D6552A6F1DE}" type="pres">
      <dgm:prSet presAssocID="{626E7FC3-A847-469E-8AD6-4E296FCF93DD}" presName="hierChild4" presStyleCnt="0"/>
      <dgm:spPr/>
    </dgm:pt>
    <dgm:pt modelId="{38E125E0-F0BD-4B96-9A03-8A1C7147F7D5}" type="pres">
      <dgm:prSet presAssocID="{35D26B6F-763A-47EB-9F4F-ED71A6E3D567}" presName="Name23" presStyleLbl="parChTrans1D4" presStyleIdx="0" presStyleCnt="2"/>
      <dgm:spPr/>
    </dgm:pt>
    <dgm:pt modelId="{59BA7F7C-441B-4F5A-BFFD-7EC9D364A7A4}" type="pres">
      <dgm:prSet presAssocID="{048621E9-64AB-4FAB-B86B-4C090CEA3705}" presName="hierRoot4" presStyleCnt="0"/>
      <dgm:spPr/>
    </dgm:pt>
    <dgm:pt modelId="{FB363F1E-B808-48C8-BEF0-25FF5DFA71C6}" type="pres">
      <dgm:prSet presAssocID="{048621E9-64AB-4FAB-B86B-4C090CEA3705}" presName="composite4" presStyleCnt="0"/>
      <dgm:spPr/>
    </dgm:pt>
    <dgm:pt modelId="{7CEBAAB3-5F95-4B20-96F3-21558ADF1CD4}" type="pres">
      <dgm:prSet presAssocID="{048621E9-64AB-4FAB-B86B-4C090CEA3705}" presName="background4" presStyleLbl="node4" presStyleIdx="0" presStyleCnt="2"/>
      <dgm:spPr>
        <a:solidFill>
          <a:srgbClr val="FFC000"/>
        </a:solidFill>
      </dgm:spPr>
    </dgm:pt>
    <dgm:pt modelId="{7B02782C-D362-4145-A477-E02FECAC0862}" type="pres">
      <dgm:prSet presAssocID="{048621E9-64AB-4FAB-B86B-4C090CEA3705}" presName="text4" presStyleLbl="fgAcc4" presStyleIdx="0" presStyleCnt="2" custLinFactNeighborX="8517" custLinFactNeighborY="-42758">
        <dgm:presLayoutVars>
          <dgm:chPref val="3"/>
        </dgm:presLayoutVars>
      </dgm:prSet>
      <dgm:spPr/>
    </dgm:pt>
    <dgm:pt modelId="{3F676DAF-A2C3-4273-A300-279EFD5120DB}" type="pres">
      <dgm:prSet presAssocID="{048621E9-64AB-4FAB-B86B-4C090CEA3705}" presName="hierChild5" presStyleCnt="0"/>
      <dgm:spPr/>
    </dgm:pt>
    <dgm:pt modelId="{0CEBF800-F4ED-4195-AFB8-6E5B2C35DCC8}" type="pres">
      <dgm:prSet presAssocID="{EF58895D-B48A-41E9-9DE5-F5F5C3308D95}" presName="Name23" presStyleLbl="parChTrans1D4" presStyleIdx="1" presStyleCnt="2"/>
      <dgm:spPr/>
    </dgm:pt>
    <dgm:pt modelId="{A1D2EDEC-E1D7-4A2D-8CAC-72963C913402}" type="pres">
      <dgm:prSet presAssocID="{595194D4-9332-4A11-A870-EAF74BBCE2F6}" presName="hierRoot4" presStyleCnt="0"/>
      <dgm:spPr/>
    </dgm:pt>
    <dgm:pt modelId="{2A0FF018-C95B-436A-BA1E-07F70392FE3C}" type="pres">
      <dgm:prSet presAssocID="{595194D4-9332-4A11-A870-EAF74BBCE2F6}" presName="composite4" presStyleCnt="0"/>
      <dgm:spPr/>
    </dgm:pt>
    <dgm:pt modelId="{057A49BD-9F5B-4B92-8B77-1F765598A370}" type="pres">
      <dgm:prSet presAssocID="{595194D4-9332-4A11-A870-EAF74BBCE2F6}" presName="background4" presStyleLbl="node4" presStyleIdx="1" presStyleCnt="2"/>
      <dgm:spPr>
        <a:solidFill>
          <a:srgbClr val="FFC000"/>
        </a:solidFill>
      </dgm:spPr>
    </dgm:pt>
    <dgm:pt modelId="{A61F1A95-7AB8-4FA8-8773-68BE406DF6C1}" type="pres">
      <dgm:prSet presAssocID="{595194D4-9332-4A11-A870-EAF74BBCE2F6}" presName="text4" presStyleLbl="fgAcc4" presStyleIdx="1" presStyleCnt="2" custScaleX="101380" custLinFactNeighborX="528" custLinFactNeighborY="-43597">
        <dgm:presLayoutVars>
          <dgm:chPref val="3"/>
        </dgm:presLayoutVars>
      </dgm:prSet>
      <dgm:spPr/>
    </dgm:pt>
    <dgm:pt modelId="{300D0E28-A0D8-4380-A071-7DECACCB65E1}" type="pres">
      <dgm:prSet presAssocID="{595194D4-9332-4A11-A870-EAF74BBCE2F6}" presName="hierChild5" presStyleCnt="0"/>
      <dgm:spPr/>
    </dgm:pt>
  </dgm:ptLst>
  <dgm:cxnLst>
    <dgm:cxn modelId="{B02EC019-2437-4293-94A5-DEBC6B69E471}" srcId="{626E7FC3-A847-469E-8AD6-4E296FCF93DD}" destId="{595194D4-9332-4A11-A870-EAF74BBCE2F6}" srcOrd="1" destOrd="0" parTransId="{EF58895D-B48A-41E9-9DE5-F5F5C3308D95}" sibTransId="{DDF86BA1-6A1C-42B2-9744-B42ABE39AE52}"/>
    <dgm:cxn modelId="{EA70F32D-9551-4D31-9475-37950544C929}" srcId="{5581E131-84B1-4C6D-B2A4-223B417DB4CC}" destId="{1F3F1DDD-E13E-4B12-8FF4-42A677023C1F}" srcOrd="1" destOrd="0" parTransId="{AA1BF11E-F9D0-4513-8C66-E91270E0E52F}" sibTransId="{78926FAD-67B4-400C-BFAC-2BFA6B600905}"/>
    <dgm:cxn modelId="{268F2744-5067-4EE8-BFCD-7D32DD0E4359}" srcId="{D8A8E1C8-B434-47DE-8DFC-CE33B0142C39}" destId="{626E7FC3-A847-469E-8AD6-4E296FCF93DD}" srcOrd="0" destOrd="0" parTransId="{0DB3C2DC-E335-48A5-B499-2B1897289704}" sibTransId="{F9BDE706-69C8-4364-8F74-DF45D7DB401E}"/>
    <dgm:cxn modelId="{1666D94C-CE1F-40DB-AB75-298F73D012FE}" srcId="{5581E131-84B1-4C6D-B2A4-223B417DB4CC}" destId="{D69065E6-EF6C-437B-AE96-5267BC148706}" srcOrd="0" destOrd="0" parTransId="{4E02C886-8565-453A-A378-F4B5A8C73D26}" sibTransId="{73BB8B8F-525F-440F-81CE-A7CCF3B43D49}"/>
    <dgm:cxn modelId="{27EADA6E-AFC8-4611-96ED-8438F069F73C}" type="presOf" srcId="{B2B32EB9-49E6-42F9-926B-E7B013FFC323}" destId="{3644A781-8652-4E2B-AFAB-98E071BFF52E}" srcOrd="0" destOrd="0" presId="urn:microsoft.com/office/officeart/2005/8/layout/hierarchy1"/>
    <dgm:cxn modelId="{B809BD51-7F8E-45F2-B0FB-97DB984733B3}" srcId="{806D86DC-DA71-4638-BF1E-BBB28278C29F}" destId="{5581E131-84B1-4C6D-B2A4-223B417DB4CC}" srcOrd="0" destOrd="0" parTransId="{B2B32EB9-49E6-42F9-926B-E7B013FFC323}" sibTransId="{4F9942F0-7CB5-4E83-82E8-E8F0822DD17D}"/>
    <dgm:cxn modelId="{79085156-E904-47B5-A5DB-C50F164CF038}" srcId="{806D86DC-DA71-4638-BF1E-BBB28278C29F}" destId="{D8A8E1C8-B434-47DE-8DFC-CE33B0142C39}" srcOrd="1" destOrd="0" parTransId="{C5C1B03D-7EB9-4EDF-93A1-A98045F26312}" sibTransId="{B477D813-FDE2-440B-8E03-3BA8A0E11FC0}"/>
    <dgm:cxn modelId="{8200DB8E-F4F4-45C2-BC46-386831A413C4}" type="presOf" srcId="{D69065E6-EF6C-437B-AE96-5267BC148706}" destId="{C5D3CC46-F0DF-4BDC-A6FF-9B886132CEB2}" srcOrd="0" destOrd="0" presId="urn:microsoft.com/office/officeart/2005/8/layout/hierarchy1"/>
    <dgm:cxn modelId="{BE0B109A-E149-4543-AF72-BCDB269F81D6}" srcId="{626E7FC3-A847-469E-8AD6-4E296FCF93DD}" destId="{048621E9-64AB-4FAB-B86B-4C090CEA3705}" srcOrd="0" destOrd="0" parTransId="{35D26B6F-763A-47EB-9F4F-ED71A6E3D567}" sibTransId="{8EB675D3-D5D2-46DF-8DB2-50CF47180BC2}"/>
    <dgm:cxn modelId="{7D988DA8-03A1-4154-A7A6-A402152FED99}" type="presOf" srcId="{595194D4-9332-4A11-A870-EAF74BBCE2F6}" destId="{A61F1A95-7AB8-4FA8-8773-68BE406DF6C1}" srcOrd="0" destOrd="0" presId="urn:microsoft.com/office/officeart/2005/8/layout/hierarchy1"/>
    <dgm:cxn modelId="{B99B4AB0-B7E5-4BDC-8AC6-1B6CDCCA7E2A}" type="presOf" srcId="{4E02C886-8565-453A-A378-F4B5A8C73D26}" destId="{EBFCC04E-73AC-4AD6-9EA9-31373F13B0F7}" srcOrd="0" destOrd="0" presId="urn:microsoft.com/office/officeart/2005/8/layout/hierarchy1"/>
    <dgm:cxn modelId="{5624A9B5-15A2-4AF6-9841-86A4FB9E134E}" type="presOf" srcId="{EF58895D-B48A-41E9-9DE5-F5F5C3308D95}" destId="{0CEBF800-F4ED-4195-AFB8-6E5B2C35DCC8}" srcOrd="0" destOrd="0" presId="urn:microsoft.com/office/officeart/2005/8/layout/hierarchy1"/>
    <dgm:cxn modelId="{2B3EDABA-6A60-4F15-9C06-D8AF6A6C2B44}" type="presOf" srcId="{0DB3C2DC-E335-48A5-B499-2B1897289704}" destId="{32F693E2-612C-497B-B296-EEF6FB5DA844}" srcOrd="0" destOrd="0" presId="urn:microsoft.com/office/officeart/2005/8/layout/hierarchy1"/>
    <dgm:cxn modelId="{BC3D90C1-C843-4701-AB27-0E4EB2CE56EA}" type="presOf" srcId="{C5C1B03D-7EB9-4EDF-93A1-A98045F26312}" destId="{1AC82134-B7B7-4F32-8D7B-4924F53A51D7}" srcOrd="0" destOrd="0" presId="urn:microsoft.com/office/officeart/2005/8/layout/hierarchy1"/>
    <dgm:cxn modelId="{0E01C2C6-37E8-41A6-BD13-53539EDA79A8}" type="presOf" srcId="{5581E131-84B1-4C6D-B2A4-223B417DB4CC}" destId="{10BE4B09-ABB9-4203-A114-F5FEAE045852}" srcOrd="0" destOrd="0" presId="urn:microsoft.com/office/officeart/2005/8/layout/hierarchy1"/>
    <dgm:cxn modelId="{BF19A3CA-E575-4124-BD55-D8D8F1A8F30F}" type="presOf" srcId="{806D86DC-DA71-4638-BF1E-BBB28278C29F}" destId="{DAE98270-4CA6-4729-937E-8A4218AD62C9}" srcOrd="0" destOrd="0" presId="urn:microsoft.com/office/officeart/2005/8/layout/hierarchy1"/>
    <dgm:cxn modelId="{77FDB1CD-8533-4357-8E73-9E6D28ABEF75}" type="presOf" srcId="{048621E9-64AB-4FAB-B86B-4C090CEA3705}" destId="{7B02782C-D362-4145-A477-E02FECAC0862}" srcOrd="0" destOrd="0" presId="urn:microsoft.com/office/officeart/2005/8/layout/hierarchy1"/>
    <dgm:cxn modelId="{E73B3ED2-E733-4789-93FD-2410D7C65E5B}" type="presOf" srcId="{D8A8E1C8-B434-47DE-8DFC-CE33B0142C39}" destId="{BE6DAA69-25CB-4D22-A68C-E32BF590D1F4}" srcOrd="0" destOrd="0" presId="urn:microsoft.com/office/officeart/2005/8/layout/hierarchy1"/>
    <dgm:cxn modelId="{CEAC13DB-9707-4F7A-857A-32D1DB5F7DF9}" type="presOf" srcId="{35D26B6F-763A-47EB-9F4F-ED71A6E3D567}" destId="{38E125E0-F0BD-4B96-9A03-8A1C7147F7D5}" srcOrd="0" destOrd="0" presId="urn:microsoft.com/office/officeart/2005/8/layout/hierarchy1"/>
    <dgm:cxn modelId="{D2CDEFE4-ED5F-4D12-906C-498DED1BD9CB}" type="presOf" srcId="{95B799FD-2025-416F-B7F6-86E613FBC2DF}" destId="{D742EBFC-1F1D-4EA7-8E0B-E69DCC91FB38}" srcOrd="0" destOrd="0" presId="urn:microsoft.com/office/officeart/2005/8/layout/hierarchy1"/>
    <dgm:cxn modelId="{420827EE-BDF5-4B01-9970-ADD978AEC227}" type="presOf" srcId="{1F3F1DDD-E13E-4B12-8FF4-42A677023C1F}" destId="{377C396B-BFAA-46EF-995D-1AF08BB7E851}" srcOrd="0" destOrd="0" presId="urn:microsoft.com/office/officeart/2005/8/layout/hierarchy1"/>
    <dgm:cxn modelId="{A7507CF4-AE9A-49CC-9B3B-32D5A80C5EC3}" srcId="{95B799FD-2025-416F-B7F6-86E613FBC2DF}" destId="{806D86DC-DA71-4638-BF1E-BBB28278C29F}" srcOrd="0" destOrd="0" parTransId="{C89BDA32-6A9C-4A7B-93CE-FF1E3A9C9354}" sibTransId="{8C42623E-E8B1-4B9F-8A86-4A4CC2459B2D}"/>
    <dgm:cxn modelId="{3B36A9F6-21CF-4B5E-A270-07E26165D916}" type="presOf" srcId="{AA1BF11E-F9D0-4513-8C66-E91270E0E52F}" destId="{199BC5DC-E80D-41B3-9C3D-397B4D5BEE6E}" srcOrd="0" destOrd="0" presId="urn:microsoft.com/office/officeart/2005/8/layout/hierarchy1"/>
    <dgm:cxn modelId="{36A05BFB-563E-4453-8008-79E3061F65F2}" type="presOf" srcId="{626E7FC3-A847-469E-8AD6-4E296FCF93DD}" destId="{0DF0C31D-0AC0-4CAF-9E47-DB82C098CF90}" srcOrd="0" destOrd="0" presId="urn:microsoft.com/office/officeart/2005/8/layout/hierarchy1"/>
    <dgm:cxn modelId="{FF9FFEB3-D5CD-43AA-AF53-7E5E565484CD}" type="presParOf" srcId="{D742EBFC-1F1D-4EA7-8E0B-E69DCC91FB38}" destId="{E14320AC-C919-49E3-AA47-25F2EE3566DB}" srcOrd="0" destOrd="0" presId="urn:microsoft.com/office/officeart/2005/8/layout/hierarchy1"/>
    <dgm:cxn modelId="{965EEC08-B450-40FF-8BFD-F137FEDBB3D5}" type="presParOf" srcId="{E14320AC-C919-49E3-AA47-25F2EE3566DB}" destId="{E5FF1162-4E6C-4273-80C7-C9037B9C5414}" srcOrd="0" destOrd="0" presId="urn:microsoft.com/office/officeart/2005/8/layout/hierarchy1"/>
    <dgm:cxn modelId="{1319BD01-9B5E-4175-8B0E-1C207AC70506}" type="presParOf" srcId="{E5FF1162-4E6C-4273-80C7-C9037B9C5414}" destId="{0F72F2D8-3F74-4265-B85C-6C76C7F7617D}" srcOrd="0" destOrd="0" presId="urn:microsoft.com/office/officeart/2005/8/layout/hierarchy1"/>
    <dgm:cxn modelId="{BF49D5E9-2F59-45A0-A9C6-8DE5CBE5CDDE}" type="presParOf" srcId="{E5FF1162-4E6C-4273-80C7-C9037B9C5414}" destId="{DAE98270-4CA6-4729-937E-8A4218AD62C9}" srcOrd="1" destOrd="0" presId="urn:microsoft.com/office/officeart/2005/8/layout/hierarchy1"/>
    <dgm:cxn modelId="{017397F7-DFCC-42EE-B174-A2DBC83794C7}" type="presParOf" srcId="{E14320AC-C919-49E3-AA47-25F2EE3566DB}" destId="{97619CC8-505E-46E5-A64A-D1C7F79DE484}" srcOrd="1" destOrd="0" presId="urn:microsoft.com/office/officeart/2005/8/layout/hierarchy1"/>
    <dgm:cxn modelId="{4427255D-6686-4DAB-AEDC-41499D1DE967}" type="presParOf" srcId="{97619CC8-505E-46E5-A64A-D1C7F79DE484}" destId="{3644A781-8652-4E2B-AFAB-98E071BFF52E}" srcOrd="0" destOrd="0" presId="urn:microsoft.com/office/officeart/2005/8/layout/hierarchy1"/>
    <dgm:cxn modelId="{64E02E09-2E68-4121-8A63-4D43AAEA259A}" type="presParOf" srcId="{97619CC8-505E-46E5-A64A-D1C7F79DE484}" destId="{D2EF8925-ECF4-4DDC-9207-4C47D620BC7A}" srcOrd="1" destOrd="0" presId="urn:microsoft.com/office/officeart/2005/8/layout/hierarchy1"/>
    <dgm:cxn modelId="{43DFC75B-8A4D-48D7-8379-688494A478AC}" type="presParOf" srcId="{D2EF8925-ECF4-4DDC-9207-4C47D620BC7A}" destId="{11C3100D-D3D7-47F1-B345-4FF77A3E82C1}" srcOrd="0" destOrd="0" presId="urn:microsoft.com/office/officeart/2005/8/layout/hierarchy1"/>
    <dgm:cxn modelId="{9892E5DD-FDDE-43B9-B467-CAB42A3A3428}" type="presParOf" srcId="{11C3100D-D3D7-47F1-B345-4FF77A3E82C1}" destId="{C02729C4-4A9E-4FAD-93BA-E699D85DA5CE}" srcOrd="0" destOrd="0" presId="urn:microsoft.com/office/officeart/2005/8/layout/hierarchy1"/>
    <dgm:cxn modelId="{B376944B-3FF1-4DAB-9721-00BDAEB45C98}" type="presParOf" srcId="{11C3100D-D3D7-47F1-B345-4FF77A3E82C1}" destId="{10BE4B09-ABB9-4203-A114-F5FEAE045852}" srcOrd="1" destOrd="0" presId="urn:microsoft.com/office/officeart/2005/8/layout/hierarchy1"/>
    <dgm:cxn modelId="{38673166-FF6E-435F-9F99-F701E7296A97}" type="presParOf" srcId="{D2EF8925-ECF4-4DDC-9207-4C47D620BC7A}" destId="{262CA3AB-D77C-4E90-B756-5192BDDAB577}" srcOrd="1" destOrd="0" presId="urn:microsoft.com/office/officeart/2005/8/layout/hierarchy1"/>
    <dgm:cxn modelId="{6CACB9E6-B634-4D41-AECC-E4B112E251E3}" type="presParOf" srcId="{262CA3AB-D77C-4E90-B756-5192BDDAB577}" destId="{EBFCC04E-73AC-4AD6-9EA9-31373F13B0F7}" srcOrd="0" destOrd="0" presId="urn:microsoft.com/office/officeart/2005/8/layout/hierarchy1"/>
    <dgm:cxn modelId="{6F53A1DB-8E2A-42A7-B874-4D93EE39C187}" type="presParOf" srcId="{262CA3AB-D77C-4E90-B756-5192BDDAB577}" destId="{2B775FE8-92D1-4815-B074-968FFEB0B294}" srcOrd="1" destOrd="0" presId="urn:microsoft.com/office/officeart/2005/8/layout/hierarchy1"/>
    <dgm:cxn modelId="{E807F826-8662-4D77-B442-11E0339C0153}" type="presParOf" srcId="{2B775FE8-92D1-4815-B074-968FFEB0B294}" destId="{638AE7B6-F130-4B7B-B920-69D656F55572}" srcOrd="0" destOrd="0" presId="urn:microsoft.com/office/officeart/2005/8/layout/hierarchy1"/>
    <dgm:cxn modelId="{AAD0163B-8836-4A8E-ACE3-53325194893A}" type="presParOf" srcId="{638AE7B6-F130-4B7B-B920-69D656F55572}" destId="{5A6470D9-2601-45FE-9A5A-B5E6FD126B59}" srcOrd="0" destOrd="0" presId="urn:microsoft.com/office/officeart/2005/8/layout/hierarchy1"/>
    <dgm:cxn modelId="{30EB3DE4-BC4F-43CD-8F61-65EB49D4EA57}" type="presParOf" srcId="{638AE7B6-F130-4B7B-B920-69D656F55572}" destId="{C5D3CC46-F0DF-4BDC-A6FF-9B886132CEB2}" srcOrd="1" destOrd="0" presId="urn:microsoft.com/office/officeart/2005/8/layout/hierarchy1"/>
    <dgm:cxn modelId="{E8D8CA05-89E6-4596-ABDA-28BADF413CB7}" type="presParOf" srcId="{2B775FE8-92D1-4815-B074-968FFEB0B294}" destId="{5BFC3D5D-4135-4787-AE64-1D68763E4D48}" srcOrd="1" destOrd="0" presId="urn:microsoft.com/office/officeart/2005/8/layout/hierarchy1"/>
    <dgm:cxn modelId="{3DA2C996-97A2-43E1-9240-FC69CDE52645}" type="presParOf" srcId="{262CA3AB-D77C-4E90-B756-5192BDDAB577}" destId="{199BC5DC-E80D-41B3-9C3D-397B4D5BEE6E}" srcOrd="2" destOrd="0" presId="urn:microsoft.com/office/officeart/2005/8/layout/hierarchy1"/>
    <dgm:cxn modelId="{8795190E-0B18-4552-8181-48FD035A9261}" type="presParOf" srcId="{262CA3AB-D77C-4E90-B756-5192BDDAB577}" destId="{51B94B90-FF48-4AB2-A571-C7B96DF878A3}" srcOrd="3" destOrd="0" presId="urn:microsoft.com/office/officeart/2005/8/layout/hierarchy1"/>
    <dgm:cxn modelId="{B0D478F1-EFE6-4ABE-A7AB-B283D6C8959B}" type="presParOf" srcId="{51B94B90-FF48-4AB2-A571-C7B96DF878A3}" destId="{7391CA3C-4626-45C1-B919-8D917702F0AD}" srcOrd="0" destOrd="0" presId="urn:microsoft.com/office/officeart/2005/8/layout/hierarchy1"/>
    <dgm:cxn modelId="{877AE829-5ED0-40AA-9745-E9DD1CAC9C52}" type="presParOf" srcId="{7391CA3C-4626-45C1-B919-8D917702F0AD}" destId="{1F355588-AF66-436B-A43C-B1ECE19F6AA7}" srcOrd="0" destOrd="0" presId="urn:microsoft.com/office/officeart/2005/8/layout/hierarchy1"/>
    <dgm:cxn modelId="{737C60B6-71A9-480E-A823-EB57C2CA3053}" type="presParOf" srcId="{7391CA3C-4626-45C1-B919-8D917702F0AD}" destId="{377C396B-BFAA-46EF-995D-1AF08BB7E851}" srcOrd="1" destOrd="0" presId="urn:microsoft.com/office/officeart/2005/8/layout/hierarchy1"/>
    <dgm:cxn modelId="{1E16C97A-DE63-4235-B61E-FC66376D87FF}" type="presParOf" srcId="{51B94B90-FF48-4AB2-A571-C7B96DF878A3}" destId="{4950737E-D3AA-4DA9-AF6C-279C1457F7C8}" srcOrd="1" destOrd="0" presId="urn:microsoft.com/office/officeart/2005/8/layout/hierarchy1"/>
    <dgm:cxn modelId="{DFA61E7E-00A7-43D2-8C5A-9919AB2B5659}" type="presParOf" srcId="{97619CC8-505E-46E5-A64A-D1C7F79DE484}" destId="{1AC82134-B7B7-4F32-8D7B-4924F53A51D7}" srcOrd="2" destOrd="0" presId="urn:microsoft.com/office/officeart/2005/8/layout/hierarchy1"/>
    <dgm:cxn modelId="{DCB794A3-4863-457C-9F7E-DB63590F3ABD}" type="presParOf" srcId="{97619CC8-505E-46E5-A64A-D1C7F79DE484}" destId="{991018AD-D369-418A-AAB6-17C568FF308B}" srcOrd="3" destOrd="0" presId="urn:microsoft.com/office/officeart/2005/8/layout/hierarchy1"/>
    <dgm:cxn modelId="{8FB585FE-92E7-4684-8569-767243F9E84D}" type="presParOf" srcId="{991018AD-D369-418A-AAB6-17C568FF308B}" destId="{56C1F86E-7221-47CC-8848-8D6EEEBFB28B}" srcOrd="0" destOrd="0" presId="urn:microsoft.com/office/officeart/2005/8/layout/hierarchy1"/>
    <dgm:cxn modelId="{B9BE2CC0-E98E-4FE3-9B04-1752FEDB1D4C}" type="presParOf" srcId="{56C1F86E-7221-47CC-8848-8D6EEEBFB28B}" destId="{662EC3A1-1F4A-4812-AF69-8C2B1FE180BB}" srcOrd="0" destOrd="0" presId="urn:microsoft.com/office/officeart/2005/8/layout/hierarchy1"/>
    <dgm:cxn modelId="{6BA870A0-D9A4-4176-9BF1-9C09C87EADE3}" type="presParOf" srcId="{56C1F86E-7221-47CC-8848-8D6EEEBFB28B}" destId="{BE6DAA69-25CB-4D22-A68C-E32BF590D1F4}" srcOrd="1" destOrd="0" presId="urn:microsoft.com/office/officeart/2005/8/layout/hierarchy1"/>
    <dgm:cxn modelId="{EE90DB4C-F76C-4654-95A9-6B115FED78B7}" type="presParOf" srcId="{991018AD-D369-418A-AAB6-17C568FF308B}" destId="{C63A0FA0-4DCC-4FD1-B1D3-7548A89B78B4}" srcOrd="1" destOrd="0" presId="urn:microsoft.com/office/officeart/2005/8/layout/hierarchy1"/>
    <dgm:cxn modelId="{3EB8B552-B748-4C8C-AAE1-53D9D827FA56}" type="presParOf" srcId="{C63A0FA0-4DCC-4FD1-B1D3-7548A89B78B4}" destId="{32F693E2-612C-497B-B296-EEF6FB5DA844}" srcOrd="0" destOrd="0" presId="urn:microsoft.com/office/officeart/2005/8/layout/hierarchy1"/>
    <dgm:cxn modelId="{9460D90D-2562-44C2-9058-559FB9F4E4F6}" type="presParOf" srcId="{C63A0FA0-4DCC-4FD1-B1D3-7548A89B78B4}" destId="{E37561F3-ADFB-46A6-BDE5-6DA59D0F1E13}" srcOrd="1" destOrd="0" presId="urn:microsoft.com/office/officeart/2005/8/layout/hierarchy1"/>
    <dgm:cxn modelId="{6AFF1D2B-5E68-4DC6-9B71-E7F21F962F30}" type="presParOf" srcId="{E37561F3-ADFB-46A6-BDE5-6DA59D0F1E13}" destId="{0A5A50EB-F40E-4AC0-BE7B-FAE3D7365828}" srcOrd="0" destOrd="0" presId="urn:microsoft.com/office/officeart/2005/8/layout/hierarchy1"/>
    <dgm:cxn modelId="{8B963286-47F2-4FCC-90D5-CB25315FD110}" type="presParOf" srcId="{0A5A50EB-F40E-4AC0-BE7B-FAE3D7365828}" destId="{47F007AE-4584-4AA1-B99A-005B0ED92EF3}" srcOrd="0" destOrd="0" presId="urn:microsoft.com/office/officeart/2005/8/layout/hierarchy1"/>
    <dgm:cxn modelId="{86E8AB3C-B0C6-4663-8BA7-B6B24D89B088}" type="presParOf" srcId="{0A5A50EB-F40E-4AC0-BE7B-FAE3D7365828}" destId="{0DF0C31D-0AC0-4CAF-9E47-DB82C098CF90}" srcOrd="1" destOrd="0" presId="urn:microsoft.com/office/officeart/2005/8/layout/hierarchy1"/>
    <dgm:cxn modelId="{056E70E0-A16E-4469-A35E-F70204D57D5D}" type="presParOf" srcId="{E37561F3-ADFB-46A6-BDE5-6DA59D0F1E13}" destId="{9C584BD8-7DAF-4BC0-BD6D-0D6552A6F1DE}" srcOrd="1" destOrd="0" presId="urn:microsoft.com/office/officeart/2005/8/layout/hierarchy1"/>
    <dgm:cxn modelId="{4DED57CB-9B4C-4DA3-9834-400E0ACA64F1}" type="presParOf" srcId="{9C584BD8-7DAF-4BC0-BD6D-0D6552A6F1DE}" destId="{38E125E0-F0BD-4B96-9A03-8A1C7147F7D5}" srcOrd="0" destOrd="0" presId="urn:microsoft.com/office/officeart/2005/8/layout/hierarchy1"/>
    <dgm:cxn modelId="{BA1B0475-5B91-4458-8417-16D368775B5F}" type="presParOf" srcId="{9C584BD8-7DAF-4BC0-BD6D-0D6552A6F1DE}" destId="{59BA7F7C-441B-4F5A-BFFD-7EC9D364A7A4}" srcOrd="1" destOrd="0" presId="urn:microsoft.com/office/officeart/2005/8/layout/hierarchy1"/>
    <dgm:cxn modelId="{F17451E9-7FC0-4974-8762-9FED29D39473}" type="presParOf" srcId="{59BA7F7C-441B-4F5A-BFFD-7EC9D364A7A4}" destId="{FB363F1E-B808-48C8-BEF0-25FF5DFA71C6}" srcOrd="0" destOrd="0" presId="urn:microsoft.com/office/officeart/2005/8/layout/hierarchy1"/>
    <dgm:cxn modelId="{65965E6D-29F6-426C-84E7-8AEE22FB46B2}" type="presParOf" srcId="{FB363F1E-B808-48C8-BEF0-25FF5DFA71C6}" destId="{7CEBAAB3-5F95-4B20-96F3-21558ADF1CD4}" srcOrd="0" destOrd="0" presId="urn:microsoft.com/office/officeart/2005/8/layout/hierarchy1"/>
    <dgm:cxn modelId="{AD2596F8-F1C4-4F82-B081-E39EFFB6471A}" type="presParOf" srcId="{FB363F1E-B808-48C8-BEF0-25FF5DFA71C6}" destId="{7B02782C-D362-4145-A477-E02FECAC0862}" srcOrd="1" destOrd="0" presId="urn:microsoft.com/office/officeart/2005/8/layout/hierarchy1"/>
    <dgm:cxn modelId="{C461A5B6-D9BF-4C34-B0BC-15DB68C65197}" type="presParOf" srcId="{59BA7F7C-441B-4F5A-BFFD-7EC9D364A7A4}" destId="{3F676DAF-A2C3-4273-A300-279EFD5120DB}" srcOrd="1" destOrd="0" presId="urn:microsoft.com/office/officeart/2005/8/layout/hierarchy1"/>
    <dgm:cxn modelId="{7D586233-6690-471B-90DB-3B3F822EC901}" type="presParOf" srcId="{9C584BD8-7DAF-4BC0-BD6D-0D6552A6F1DE}" destId="{0CEBF800-F4ED-4195-AFB8-6E5B2C35DCC8}" srcOrd="2" destOrd="0" presId="urn:microsoft.com/office/officeart/2005/8/layout/hierarchy1"/>
    <dgm:cxn modelId="{016D210A-88A5-418B-9016-DE3E70A519AB}" type="presParOf" srcId="{9C584BD8-7DAF-4BC0-BD6D-0D6552A6F1DE}" destId="{A1D2EDEC-E1D7-4A2D-8CAC-72963C913402}" srcOrd="3" destOrd="0" presId="urn:microsoft.com/office/officeart/2005/8/layout/hierarchy1"/>
    <dgm:cxn modelId="{743C749A-AE84-4E17-B3F3-E53F85055210}" type="presParOf" srcId="{A1D2EDEC-E1D7-4A2D-8CAC-72963C913402}" destId="{2A0FF018-C95B-436A-BA1E-07F70392FE3C}" srcOrd="0" destOrd="0" presId="urn:microsoft.com/office/officeart/2005/8/layout/hierarchy1"/>
    <dgm:cxn modelId="{CAFD5ECA-31D2-4B37-A91B-AC4BDFED7D33}" type="presParOf" srcId="{2A0FF018-C95B-436A-BA1E-07F70392FE3C}" destId="{057A49BD-9F5B-4B92-8B77-1F765598A370}" srcOrd="0" destOrd="0" presId="urn:microsoft.com/office/officeart/2005/8/layout/hierarchy1"/>
    <dgm:cxn modelId="{E5A6B2E1-C01A-4CE8-8C3B-EA0C64C8D972}" type="presParOf" srcId="{2A0FF018-C95B-436A-BA1E-07F70392FE3C}" destId="{A61F1A95-7AB8-4FA8-8773-68BE406DF6C1}" srcOrd="1" destOrd="0" presId="urn:microsoft.com/office/officeart/2005/8/layout/hierarchy1"/>
    <dgm:cxn modelId="{D5801AA2-F152-4819-871C-A86345AD916A}" type="presParOf" srcId="{A1D2EDEC-E1D7-4A2D-8CAC-72963C913402}" destId="{300D0E28-A0D8-4380-A071-7DECACCB65E1}"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60EE04-D7FD-4754-B6AE-8FA3D44FD514}"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ru-RU"/>
        </a:p>
      </dgm:t>
    </dgm:pt>
    <dgm:pt modelId="{E3FA7E06-C159-4C6D-8745-458FE19AD5BA}">
      <dgm:prSet phldrT="[Текст]"/>
      <dgm:spPr>
        <a:noFill/>
        <a:ln w="25400" cap="rnd">
          <a:solidFill>
            <a:schemeClr val="accent2">
              <a:lumMod val="75000"/>
            </a:schemeClr>
          </a:solidFill>
          <a:round/>
        </a:ln>
      </dgm:spPr>
      <dgm:t>
        <a:bodyPr/>
        <a:lstStyle/>
        <a:p>
          <a:r>
            <a:rPr lang="ru-RU" dirty="0">
              <a:solidFill>
                <a:srgbClr val="002060"/>
              </a:solidFill>
            </a:rPr>
            <a:t>Реальная ситуация. Проблема</a:t>
          </a:r>
        </a:p>
      </dgm:t>
    </dgm:pt>
    <dgm:pt modelId="{7CBE5D5E-8988-429B-A5E9-CFD8363566C8}" type="parTrans" cxnId="{E908667B-95F7-4C89-A355-757E05A13E92}">
      <dgm:prSet/>
      <dgm:spPr/>
      <dgm:t>
        <a:bodyPr/>
        <a:lstStyle/>
        <a:p>
          <a:endParaRPr lang="ru-RU"/>
        </a:p>
      </dgm:t>
    </dgm:pt>
    <dgm:pt modelId="{795BE354-774D-4579-B3A8-83865FCA55C4}" type="sibTrans" cxnId="{E908667B-95F7-4C89-A355-757E05A13E92}">
      <dgm:prSet/>
      <dgm:spPr/>
      <dgm:t>
        <a:bodyPr/>
        <a:lstStyle/>
        <a:p>
          <a:endParaRPr lang="ru-RU"/>
        </a:p>
      </dgm:t>
    </dgm:pt>
    <dgm:pt modelId="{FE5EC465-8538-4D6B-B5C6-04DAD81EF6C9}">
      <dgm:prSet phldrT="[Текст]"/>
      <dgm:spPr>
        <a:noFill/>
        <a:ln w="25400">
          <a:solidFill>
            <a:schemeClr val="accent2">
              <a:lumMod val="75000"/>
            </a:schemeClr>
          </a:solidFill>
        </a:ln>
      </dgm:spPr>
      <dgm:t>
        <a:bodyPr/>
        <a:lstStyle/>
        <a:p>
          <a:r>
            <a:rPr lang="ru-RU" dirty="0">
              <a:solidFill>
                <a:srgbClr val="002060"/>
              </a:solidFill>
            </a:rPr>
            <a:t>Объяснять </a:t>
          </a:r>
        </a:p>
      </dgm:t>
    </dgm:pt>
    <dgm:pt modelId="{590577FA-7BBA-4865-8FDD-305035B740FD}" type="parTrans" cxnId="{E9944D45-758E-4B01-8F27-DD5E9B9B2B6F}">
      <dgm:prSet/>
      <dgm:spPr/>
      <dgm:t>
        <a:bodyPr/>
        <a:lstStyle/>
        <a:p>
          <a:endParaRPr lang="ru-RU"/>
        </a:p>
      </dgm:t>
    </dgm:pt>
    <dgm:pt modelId="{78A1E1DD-E984-4FE8-B743-0E9231C93CFE}" type="sibTrans" cxnId="{E9944D45-758E-4B01-8F27-DD5E9B9B2B6F}">
      <dgm:prSet/>
      <dgm:spPr/>
      <dgm:t>
        <a:bodyPr/>
        <a:lstStyle/>
        <a:p>
          <a:endParaRPr lang="ru-RU"/>
        </a:p>
      </dgm:t>
    </dgm:pt>
    <dgm:pt modelId="{F155F084-3916-4F7A-87F9-4FA6A6CBB9D4}">
      <dgm:prSet phldrT="[Текст]"/>
      <dgm:spPr>
        <a:noFill/>
        <a:ln w="25400">
          <a:solidFill>
            <a:schemeClr val="accent2">
              <a:lumMod val="75000"/>
            </a:schemeClr>
          </a:solidFill>
        </a:ln>
      </dgm:spPr>
      <dgm:t>
        <a:bodyPr/>
        <a:lstStyle/>
        <a:p>
          <a:r>
            <a:rPr lang="ru-RU" dirty="0">
              <a:solidFill>
                <a:srgbClr val="002060"/>
              </a:solidFill>
            </a:rPr>
            <a:t>Исследовать </a:t>
          </a:r>
        </a:p>
      </dgm:t>
    </dgm:pt>
    <dgm:pt modelId="{3C13EDD4-9AFC-4169-ABB5-3B85AB349FE0}" type="parTrans" cxnId="{C962F59F-9EB0-4202-B34E-B749A7DD26F7}">
      <dgm:prSet/>
      <dgm:spPr/>
      <dgm:t>
        <a:bodyPr/>
        <a:lstStyle/>
        <a:p>
          <a:endParaRPr lang="ru-RU"/>
        </a:p>
      </dgm:t>
    </dgm:pt>
    <dgm:pt modelId="{90427EF6-AB59-435C-AD02-860047947594}" type="sibTrans" cxnId="{C962F59F-9EB0-4202-B34E-B749A7DD26F7}">
      <dgm:prSet/>
      <dgm:spPr/>
      <dgm:t>
        <a:bodyPr/>
        <a:lstStyle/>
        <a:p>
          <a:endParaRPr lang="ru-RU"/>
        </a:p>
      </dgm:t>
    </dgm:pt>
    <dgm:pt modelId="{8AD5B974-43C1-4327-A862-FBBCD1B83371}">
      <dgm:prSet phldrT="[Текст]"/>
      <dgm:spPr>
        <a:noFill/>
        <a:ln w="25400" cap="rnd">
          <a:solidFill>
            <a:schemeClr val="accent2">
              <a:lumMod val="75000"/>
            </a:schemeClr>
          </a:solidFill>
        </a:ln>
      </dgm:spPr>
      <dgm:t>
        <a:bodyPr/>
        <a:lstStyle/>
        <a:p>
          <a:r>
            <a:rPr lang="ru-RU" dirty="0">
              <a:solidFill>
                <a:srgbClr val="002060"/>
              </a:solidFill>
            </a:rPr>
            <a:t>Проанализировать данные и сделать вывод</a:t>
          </a:r>
        </a:p>
      </dgm:t>
    </dgm:pt>
    <dgm:pt modelId="{4A0D0A7E-C16C-4310-B26A-9AE88108F247}" type="parTrans" cxnId="{C82A105D-471E-490E-9260-1641A6E63E44}">
      <dgm:prSet/>
      <dgm:spPr/>
      <dgm:t>
        <a:bodyPr/>
        <a:lstStyle/>
        <a:p>
          <a:endParaRPr lang="ru-RU"/>
        </a:p>
      </dgm:t>
    </dgm:pt>
    <dgm:pt modelId="{7CD97EAA-DDE8-47F1-95EC-E94DF5ED9F68}" type="sibTrans" cxnId="{C82A105D-471E-490E-9260-1641A6E63E44}">
      <dgm:prSet/>
      <dgm:spPr/>
      <dgm:t>
        <a:bodyPr/>
        <a:lstStyle/>
        <a:p>
          <a:endParaRPr lang="ru-RU"/>
        </a:p>
      </dgm:t>
    </dgm:pt>
    <dgm:pt modelId="{F233BBFF-650C-4474-9BDA-E93D70E3B37B}" type="pres">
      <dgm:prSet presAssocID="{8D60EE04-D7FD-4754-B6AE-8FA3D44FD514}" presName="hierChild1" presStyleCnt="0">
        <dgm:presLayoutVars>
          <dgm:orgChart val="1"/>
          <dgm:chPref val="1"/>
          <dgm:dir/>
          <dgm:animOne val="branch"/>
          <dgm:animLvl val="lvl"/>
          <dgm:resizeHandles/>
        </dgm:presLayoutVars>
      </dgm:prSet>
      <dgm:spPr/>
    </dgm:pt>
    <dgm:pt modelId="{53E37DCD-A8A7-4EC8-9588-C35593B4695A}" type="pres">
      <dgm:prSet presAssocID="{E3FA7E06-C159-4C6D-8745-458FE19AD5BA}" presName="hierRoot1" presStyleCnt="0">
        <dgm:presLayoutVars>
          <dgm:hierBranch val="init"/>
        </dgm:presLayoutVars>
      </dgm:prSet>
      <dgm:spPr/>
    </dgm:pt>
    <dgm:pt modelId="{E202F99C-62E8-4F55-B8F5-FD83BECEDE98}" type="pres">
      <dgm:prSet presAssocID="{E3FA7E06-C159-4C6D-8745-458FE19AD5BA}" presName="rootComposite1" presStyleCnt="0"/>
      <dgm:spPr/>
    </dgm:pt>
    <dgm:pt modelId="{1FE3719C-6F91-4778-A3FD-B959CC1BA84A}" type="pres">
      <dgm:prSet presAssocID="{E3FA7E06-C159-4C6D-8745-458FE19AD5BA}" presName="rootText1" presStyleLbl="node0" presStyleIdx="0" presStyleCnt="1" custScaleX="116204" custScaleY="117794">
        <dgm:presLayoutVars>
          <dgm:chPref val="3"/>
        </dgm:presLayoutVars>
      </dgm:prSet>
      <dgm:spPr/>
    </dgm:pt>
    <dgm:pt modelId="{FF4775EF-EED0-4F2D-82C6-F4E1BFA715D3}" type="pres">
      <dgm:prSet presAssocID="{E3FA7E06-C159-4C6D-8745-458FE19AD5BA}" presName="rootConnector1" presStyleLbl="node1" presStyleIdx="0" presStyleCnt="0"/>
      <dgm:spPr/>
    </dgm:pt>
    <dgm:pt modelId="{EF709D2F-9A32-4338-9690-73C74EFB070F}" type="pres">
      <dgm:prSet presAssocID="{E3FA7E06-C159-4C6D-8745-458FE19AD5BA}" presName="hierChild2" presStyleCnt="0"/>
      <dgm:spPr/>
    </dgm:pt>
    <dgm:pt modelId="{71850E80-7A86-423E-BA69-2F95F0BE6C32}" type="pres">
      <dgm:prSet presAssocID="{590577FA-7BBA-4865-8FDD-305035B740FD}" presName="Name64" presStyleLbl="parChTrans1D2" presStyleIdx="0" presStyleCnt="3"/>
      <dgm:spPr/>
    </dgm:pt>
    <dgm:pt modelId="{B5A46BA1-733D-43A3-9EE4-08F50A957131}" type="pres">
      <dgm:prSet presAssocID="{FE5EC465-8538-4D6B-B5C6-04DAD81EF6C9}" presName="hierRoot2" presStyleCnt="0">
        <dgm:presLayoutVars>
          <dgm:hierBranch val="init"/>
        </dgm:presLayoutVars>
      </dgm:prSet>
      <dgm:spPr/>
    </dgm:pt>
    <dgm:pt modelId="{5CD08313-AE0D-490F-89BC-904C14E4290C}" type="pres">
      <dgm:prSet presAssocID="{FE5EC465-8538-4D6B-B5C6-04DAD81EF6C9}" presName="rootComposite" presStyleCnt="0"/>
      <dgm:spPr/>
    </dgm:pt>
    <dgm:pt modelId="{573CF8E2-B718-4C92-B12A-02F77DFBA4D4}" type="pres">
      <dgm:prSet presAssocID="{FE5EC465-8538-4D6B-B5C6-04DAD81EF6C9}" presName="rootText" presStyleLbl="node2" presStyleIdx="0" presStyleCnt="3" custScaleX="154372" custLinFactNeighborX="299" custLinFactNeighborY="1998">
        <dgm:presLayoutVars>
          <dgm:chPref val="3"/>
        </dgm:presLayoutVars>
      </dgm:prSet>
      <dgm:spPr/>
    </dgm:pt>
    <dgm:pt modelId="{9583B96C-C6AF-43F8-8E4B-CB0A2F1CF9CA}" type="pres">
      <dgm:prSet presAssocID="{FE5EC465-8538-4D6B-B5C6-04DAD81EF6C9}" presName="rootConnector" presStyleLbl="node2" presStyleIdx="0" presStyleCnt="3"/>
      <dgm:spPr/>
    </dgm:pt>
    <dgm:pt modelId="{46DBAA80-A1B1-4009-BBA8-7DC566BC0AF3}" type="pres">
      <dgm:prSet presAssocID="{FE5EC465-8538-4D6B-B5C6-04DAD81EF6C9}" presName="hierChild4" presStyleCnt="0"/>
      <dgm:spPr/>
    </dgm:pt>
    <dgm:pt modelId="{D6474D75-ABD5-4E0D-A5D7-85604EA504B6}" type="pres">
      <dgm:prSet presAssocID="{FE5EC465-8538-4D6B-B5C6-04DAD81EF6C9}" presName="hierChild5" presStyleCnt="0"/>
      <dgm:spPr/>
    </dgm:pt>
    <dgm:pt modelId="{66DE501B-DA32-4F1B-BF5D-73624E784196}" type="pres">
      <dgm:prSet presAssocID="{3C13EDD4-9AFC-4169-ABB5-3B85AB349FE0}" presName="Name64" presStyleLbl="parChTrans1D2" presStyleIdx="1" presStyleCnt="3"/>
      <dgm:spPr/>
    </dgm:pt>
    <dgm:pt modelId="{F33D040B-44CF-44FD-BD04-6D92711E73BC}" type="pres">
      <dgm:prSet presAssocID="{F155F084-3916-4F7A-87F9-4FA6A6CBB9D4}" presName="hierRoot2" presStyleCnt="0">
        <dgm:presLayoutVars>
          <dgm:hierBranch val="init"/>
        </dgm:presLayoutVars>
      </dgm:prSet>
      <dgm:spPr/>
    </dgm:pt>
    <dgm:pt modelId="{3F77D370-50C8-48CB-A1FB-3CB112189D39}" type="pres">
      <dgm:prSet presAssocID="{F155F084-3916-4F7A-87F9-4FA6A6CBB9D4}" presName="rootComposite" presStyleCnt="0"/>
      <dgm:spPr/>
    </dgm:pt>
    <dgm:pt modelId="{72BEECCE-F778-4D56-8394-E6A7B7625D02}" type="pres">
      <dgm:prSet presAssocID="{F155F084-3916-4F7A-87F9-4FA6A6CBB9D4}" presName="rootText" presStyleLbl="node2" presStyleIdx="1" presStyleCnt="3" custScaleX="154425" custLinFactNeighborX="1217">
        <dgm:presLayoutVars>
          <dgm:chPref val="3"/>
        </dgm:presLayoutVars>
      </dgm:prSet>
      <dgm:spPr/>
    </dgm:pt>
    <dgm:pt modelId="{3D8A4631-0F34-4105-A1B9-3629C0834A8B}" type="pres">
      <dgm:prSet presAssocID="{F155F084-3916-4F7A-87F9-4FA6A6CBB9D4}" presName="rootConnector" presStyleLbl="node2" presStyleIdx="1" presStyleCnt="3"/>
      <dgm:spPr/>
    </dgm:pt>
    <dgm:pt modelId="{16863E8C-852E-4C0F-80FA-9680D9D9A8C9}" type="pres">
      <dgm:prSet presAssocID="{F155F084-3916-4F7A-87F9-4FA6A6CBB9D4}" presName="hierChild4" presStyleCnt="0"/>
      <dgm:spPr/>
    </dgm:pt>
    <dgm:pt modelId="{C7804809-92D0-41A9-9BD6-0C2EC01C9FB9}" type="pres">
      <dgm:prSet presAssocID="{F155F084-3916-4F7A-87F9-4FA6A6CBB9D4}" presName="hierChild5" presStyleCnt="0"/>
      <dgm:spPr/>
    </dgm:pt>
    <dgm:pt modelId="{6BEB85B8-6592-4102-8976-FFF39F34306E}" type="pres">
      <dgm:prSet presAssocID="{4A0D0A7E-C16C-4310-B26A-9AE88108F247}" presName="Name64" presStyleLbl="parChTrans1D2" presStyleIdx="2" presStyleCnt="3"/>
      <dgm:spPr/>
    </dgm:pt>
    <dgm:pt modelId="{11B24D4A-B79F-44A1-AAEA-16DD1DDCD785}" type="pres">
      <dgm:prSet presAssocID="{8AD5B974-43C1-4327-A862-FBBCD1B83371}" presName="hierRoot2" presStyleCnt="0">
        <dgm:presLayoutVars>
          <dgm:hierBranch val="init"/>
        </dgm:presLayoutVars>
      </dgm:prSet>
      <dgm:spPr/>
    </dgm:pt>
    <dgm:pt modelId="{332A6722-171E-4BD0-8E77-330F6C651A65}" type="pres">
      <dgm:prSet presAssocID="{8AD5B974-43C1-4327-A862-FBBCD1B83371}" presName="rootComposite" presStyleCnt="0"/>
      <dgm:spPr/>
    </dgm:pt>
    <dgm:pt modelId="{3EBDDE74-3372-4421-BE1F-B66B78C2B3B9}" type="pres">
      <dgm:prSet presAssocID="{8AD5B974-43C1-4327-A862-FBBCD1B83371}" presName="rootText" presStyleLbl="node2" presStyleIdx="2" presStyleCnt="3" custScaleX="154425">
        <dgm:presLayoutVars>
          <dgm:chPref val="3"/>
        </dgm:presLayoutVars>
      </dgm:prSet>
      <dgm:spPr/>
    </dgm:pt>
    <dgm:pt modelId="{FE4520A7-73FF-428B-8D24-0D9CAD6EE5F0}" type="pres">
      <dgm:prSet presAssocID="{8AD5B974-43C1-4327-A862-FBBCD1B83371}" presName="rootConnector" presStyleLbl="node2" presStyleIdx="2" presStyleCnt="3"/>
      <dgm:spPr/>
    </dgm:pt>
    <dgm:pt modelId="{22A43F55-C313-433E-B62D-B871147EF82A}" type="pres">
      <dgm:prSet presAssocID="{8AD5B974-43C1-4327-A862-FBBCD1B83371}" presName="hierChild4" presStyleCnt="0"/>
      <dgm:spPr/>
    </dgm:pt>
    <dgm:pt modelId="{94AB71D4-A985-470F-937B-C09261006060}" type="pres">
      <dgm:prSet presAssocID="{8AD5B974-43C1-4327-A862-FBBCD1B83371}" presName="hierChild5" presStyleCnt="0"/>
      <dgm:spPr/>
    </dgm:pt>
    <dgm:pt modelId="{9A732241-29EF-4D32-9C9F-D77A9102C8AB}" type="pres">
      <dgm:prSet presAssocID="{E3FA7E06-C159-4C6D-8745-458FE19AD5BA}" presName="hierChild3" presStyleCnt="0"/>
      <dgm:spPr/>
    </dgm:pt>
  </dgm:ptLst>
  <dgm:cxnLst>
    <dgm:cxn modelId="{C90D960E-343E-417D-99D6-3596DCC62704}" type="presOf" srcId="{F155F084-3916-4F7A-87F9-4FA6A6CBB9D4}" destId="{72BEECCE-F778-4D56-8394-E6A7B7625D02}" srcOrd="0" destOrd="0" presId="urn:microsoft.com/office/officeart/2009/3/layout/HorizontalOrganizationChart"/>
    <dgm:cxn modelId="{E81CBA2D-3F6C-4315-B29D-6CC01E7B67E9}" type="presOf" srcId="{8D60EE04-D7FD-4754-B6AE-8FA3D44FD514}" destId="{F233BBFF-650C-4474-9BDA-E93D70E3B37B}" srcOrd="0" destOrd="0" presId="urn:microsoft.com/office/officeart/2009/3/layout/HorizontalOrganizationChart"/>
    <dgm:cxn modelId="{DF563D30-F443-45ED-9245-2620306A92FB}" type="presOf" srcId="{FE5EC465-8538-4D6B-B5C6-04DAD81EF6C9}" destId="{9583B96C-C6AF-43F8-8E4B-CB0A2F1CF9CA}" srcOrd="1" destOrd="0" presId="urn:microsoft.com/office/officeart/2009/3/layout/HorizontalOrganizationChart"/>
    <dgm:cxn modelId="{C82A105D-471E-490E-9260-1641A6E63E44}" srcId="{E3FA7E06-C159-4C6D-8745-458FE19AD5BA}" destId="{8AD5B974-43C1-4327-A862-FBBCD1B83371}" srcOrd="2" destOrd="0" parTransId="{4A0D0A7E-C16C-4310-B26A-9AE88108F247}" sibTransId="{7CD97EAA-DDE8-47F1-95EC-E94DF5ED9F68}"/>
    <dgm:cxn modelId="{E9944D45-758E-4B01-8F27-DD5E9B9B2B6F}" srcId="{E3FA7E06-C159-4C6D-8745-458FE19AD5BA}" destId="{FE5EC465-8538-4D6B-B5C6-04DAD81EF6C9}" srcOrd="0" destOrd="0" parTransId="{590577FA-7BBA-4865-8FDD-305035B740FD}" sibTransId="{78A1E1DD-E984-4FE8-B743-0E9231C93CFE}"/>
    <dgm:cxn modelId="{931D436B-B59B-491F-8A68-05DA6CC8E75D}" type="presOf" srcId="{590577FA-7BBA-4865-8FDD-305035B740FD}" destId="{71850E80-7A86-423E-BA69-2F95F0BE6C32}" srcOrd="0" destOrd="0" presId="urn:microsoft.com/office/officeart/2009/3/layout/HorizontalOrganizationChart"/>
    <dgm:cxn modelId="{E908667B-95F7-4C89-A355-757E05A13E92}" srcId="{8D60EE04-D7FD-4754-B6AE-8FA3D44FD514}" destId="{E3FA7E06-C159-4C6D-8745-458FE19AD5BA}" srcOrd="0" destOrd="0" parTransId="{7CBE5D5E-8988-429B-A5E9-CFD8363566C8}" sibTransId="{795BE354-774D-4579-B3A8-83865FCA55C4}"/>
    <dgm:cxn modelId="{C463BC7C-147C-45C8-9D69-F1E2AD467C85}" type="presOf" srcId="{3C13EDD4-9AFC-4169-ABB5-3B85AB349FE0}" destId="{66DE501B-DA32-4F1B-BF5D-73624E784196}" srcOrd="0" destOrd="0" presId="urn:microsoft.com/office/officeart/2009/3/layout/HorizontalOrganizationChart"/>
    <dgm:cxn modelId="{341AA281-79EB-41BF-B61C-CB19632BEF7F}" type="presOf" srcId="{8AD5B974-43C1-4327-A862-FBBCD1B83371}" destId="{FE4520A7-73FF-428B-8D24-0D9CAD6EE5F0}" srcOrd="1" destOrd="0" presId="urn:microsoft.com/office/officeart/2009/3/layout/HorizontalOrganizationChart"/>
    <dgm:cxn modelId="{C962F59F-9EB0-4202-B34E-B749A7DD26F7}" srcId="{E3FA7E06-C159-4C6D-8745-458FE19AD5BA}" destId="{F155F084-3916-4F7A-87F9-4FA6A6CBB9D4}" srcOrd="1" destOrd="0" parTransId="{3C13EDD4-9AFC-4169-ABB5-3B85AB349FE0}" sibTransId="{90427EF6-AB59-435C-AD02-860047947594}"/>
    <dgm:cxn modelId="{EA956EC0-D570-497A-983B-C06D16268E53}" type="presOf" srcId="{4A0D0A7E-C16C-4310-B26A-9AE88108F247}" destId="{6BEB85B8-6592-4102-8976-FFF39F34306E}" srcOrd="0" destOrd="0" presId="urn:microsoft.com/office/officeart/2009/3/layout/HorizontalOrganizationChart"/>
    <dgm:cxn modelId="{06C392C0-A4F2-487F-8AD7-9CEC3684F7B5}" type="presOf" srcId="{8AD5B974-43C1-4327-A862-FBBCD1B83371}" destId="{3EBDDE74-3372-4421-BE1F-B66B78C2B3B9}" srcOrd="0" destOrd="0" presId="urn:microsoft.com/office/officeart/2009/3/layout/HorizontalOrganizationChart"/>
    <dgm:cxn modelId="{CFE73AC9-7FD0-4D3D-BEB2-57E00B87A0D3}" type="presOf" srcId="{FE5EC465-8538-4D6B-B5C6-04DAD81EF6C9}" destId="{573CF8E2-B718-4C92-B12A-02F77DFBA4D4}" srcOrd="0" destOrd="0" presId="urn:microsoft.com/office/officeart/2009/3/layout/HorizontalOrganizationChart"/>
    <dgm:cxn modelId="{6A72A5D3-E478-4443-ACF9-CEDB443AB08A}" type="presOf" srcId="{E3FA7E06-C159-4C6D-8745-458FE19AD5BA}" destId="{FF4775EF-EED0-4F2D-82C6-F4E1BFA715D3}" srcOrd="1" destOrd="0" presId="urn:microsoft.com/office/officeart/2009/3/layout/HorizontalOrganizationChart"/>
    <dgm:cxn modelId="{9C193AEA-AC04-4150-A5B0-61174F21F334}" type="presOf" srcId="{F155F084-3916-4F7A-87F9-4FA6A6CBB9D4}" destId="{3D8A4631-0F34-4105-A1B9-3629C0834A8B}" srcOrd="1" destOrd="0" presId="urn:microsoft.com/office/officeart/2009/3/layout/HorizontalOrganizationChart"/>
    <dgm:cxn modelId="{F1C68CEB-BA0B-4692-A716-C38E0C05155F}" type="presOf" srcId="{E3FA7E06-C159-4C6D-8745-458FE19AD5BA}" destId="{1FE3719C-6F91-4778-A3FD-B959CC1BA84A}" srcOrd="0" destOrd="0" presId="urn:microsoft.com/office/officeart/2009/3/layout/HorizontalOrganizationChart"/>
    <dgm:cxn modelId="{7C8DB185-73BA-4DA1-A452-95C8FF2435E5}" type="presParOf" srcId="{F233BBFF-650C-4474-9BDA-E93D70E3B37B}" destId="{53E37DCD-A8A7-4EC8-9588-C35593B4695A}" srcOrd="0" destOrd="0" presId="urn:microsoft.com/office/officeart/2009/3/layout/HorizontalOrganizationChart"/>
    <dgm:cxn modelId="{921E612F-2F6A-4023-AAB7-62A80C943DF0}" type="presParOf" srcId="{53E37DCD-A8A7-4EC8-9588-C35593B4695A}" destId="{E202F99C-62E8-4F55-B8F5-FD83BECEDE98}" srcOrd="0" destOrd="0" presId="urn:microsoft.com/office/officeart/2009/3/layout/HorizontalOrganizationChart"/>
    <dgm:cxn modelId="{892354C9-71E6-47CA-87DB-460A5EB41489}" type="presParOf" srcId="{E202F99C-62E8-4F55-B8F5-FD83BECEDE98}" destId="{1FE3719C-6F91-4778-A3FD-B959CC1BA84A}" srcOrd="0" destOrd="0" presId="urn:microsoft.com/office/officeart/2009/3/layout/HorizontalOrganizationChart"/>
    <dgm:cxn modelId="{0FB84657-D3F6-4A37-A1C4-4410AE75A917}" type="presParOf" srcId="{E202F99C-62E8-4F55-B8F5-FD83BECEDE98}" destId="{FF4775EF-EED0-4F2D-82C6-F4E1BFA715D3}" srcOrd="1" destOrd="0" presId="urn:microsoft.com/office/officeart/2009/3/layout/HorizontalOrganizationChart"/>
    <dgm:cxn modelId="{DF936B45-6B44-4623-A5BF-B658CD162F31}" type="presParOf" srcId="{53E37DCD-A8A7-4EC8-9588-C35593B4695A}" destId="{EF709D2F-9A32-4338-9690-73C74EFB070F}" srcOrd="1" destOrd="0" presId="urn:microsoft.com/office/officeart/2009/3/layout/HorizontalOrganizationChart"/>
    <dgm:cxn modelId="{5DEAD74A-419B-4E09-A40C-B08337F7BDF8}" type="presParOf" srcId="{EF709D2F-9A32-4338-9690-73C74EFB070F}" destId="{71850E80-7A86-423E-BA69-2F95F0BE6C32}" srcOrd="0" destOrd="0" presId="urn:microsoft.com/office/officeart/2009/3/layout/HorizontalOrganizationChart"/>
    <dgm:cxn modelId="{46237191-3170-4CC9-8AC9-BA9039B864A0}" type="presParOf" srcId="{EF709D2F-9A32-4338-9690-73C74EFB070F}" destId="{B5A46BA1-733D-43A3-9EE4-08F50A957131}" srcOrd="1" destOrd="0" presId="urn:microsoft.com/office/officeart/2009/3/layout/HorizontalOrganizationChart"/>
    <dgm:cxn modelId="{F9A28B23-6F1C-4914-B68E-E714910F497D}" type="presParOf" srcId="{B5A46BA1-733D-43A3-9EE4-08F50A957131}" destId="{5CD08313-AE0D-490F-89BC-904C14E4290C}" srcOrd="0" destOrd="0" presId="urn:microsoft.com/office/officeart/2009/3/layout/HorizontalOrganizationChart"/>
    <dgm:cxn modelId="{349A66F3-3347-425F-A305-85C1BFDC791B}" type="presParOf" srcId="{5CD08313-AE0D-490F-89BC-904C14E4290C}" destId="{573CF8E2-B718-4C92-B12A-02F77DFBA4D4}" srcOrd="0" destOrd="0" presId="urn:microsoft.com/office/officeart/2009/3/layout/HorizontalOrganizationChart"/>
    <dgm:cxn modelId="{58CF1868-525B-49A6-BAD4-F43FCCA947DE}" type="presParOf" srcId="{5CD08313-AE0D-490F-89BC-904C14E4290C}" destId="{9583B96C-C6AF-43F8-8E4B-CB0A2F1CF9CA}" srcOrd="1" destOrd="0" presId="urn:microsoft.com/office/officeart/2009/3/layout/HorizontalOrganizationChart"/>
    <dgm:cxn modelId="{983AA8DA-598B-4586-B1BE-77E9F88267B5}" type="presParOf" srcId="{B5A46BA1-733D-43A3-9EE4-08F50A957131}" destId="{46DBAA80-A1B1-4009-BBA8-7DC566BC0AF3}" srcOrd="1" destOrd="0" presId="urn:microsoft.com/office/officeart/2009/3/layout/HorizontalOrganizationChart"/>
    <dgm:cxn modelId="{F7801379-BB35-404B-AFE9-61D560C17DCA}" type="presParOf" srcId="{B5A46BA1-733D-43A3-9EE4-08F50A957131}" destId="{D6474D75-ABD5-4E0D-A5D7-85604EA504B6}" srcOrd="2" destOrd="0" presId="urn:microsoft.com/office/officeart/2009/3/layout/HorizontalOrganizationChart"/>
    <dgm:cxn modelId="{4F310350-C657-46E7-B46E-C22360B5698B}" type="presParOf" srcId="{EF709D2F-9A32-4338-9690-73C74EFB070F}" destId="{66DE501B-DA32-4F1B-BF5D-73624E784196}" srcOrd="2" destOrd="0" presId="urn:microsoft.com/office/officeart/2009/3/layout/HorizontalOrganizationChart"/>
    <dgm:cxn modelId="{9703FD5D-CA82-4568-92E8-6CF2E2BDA333}" type="presParOf" srcId="{EF709D2F-9A32-4338-9690-73C74EFB070F}" destId="{F33D040B-44CF-44FD-BD04-6D92711E73BC}" srcOrd="3" destOrd="0" presId="urn:microsoft.com/office/officeart/2009/3/layout/HorizontalOrganizationChart"/>
    <dgm:cxn modelId="{1EAF415B-E6F6-4168-B500-1064A4F82CDF}" type="presParOf" srcId="{F33D040B-44CF-44FD-BD04-6D92711E73BC}" destId="{3F77D370-50C8-48CB-A1FB-3CB112189D39}" srcOrd="0" destOrd="0" presId="urn:microsoft.com/office/officeart/2009/3/layout/HorizontalOrganizationChart"/>
    <dgm:cxn modelId="{9F0FBDA1-DA9E-4177-8FB6-CDB027595145}" type="presParOf" srcId="{3F77D370-50C8-48CB-A1FB-3CB112189D39}" destId="{72BEECCE-F778-4D56-8394-E6A7B7625D02}" srcOrd="0" destOrd="0" presId="urn:microsoft.com/office/officeart/2009/3/layout/HorizontalOrganizationChart"/>
    <dgm:cxn modelId="{4D6DF73F-940B-45B7-8769-F1EE40DEDB17}" type="presParOf" srcId="{3F77D370-50C8-48CB-A1FB-3CB112189D39}" destId="{3D8A4631-0F34-4105-A1B9-3629C0834A8B}" srcOrd="1" destOrd="0" presId="urn:microsoft.com/office/officeart/2009/3/layout/HorizontalOrganizationChart"/>
    <dgm:cxn modelId="{6FFA655B-A226-4BD0-BD6B-DECECBF75E68}" type="presParOf" srcId="{F33D040B-44CF-44FD-BD04-6D92711E73BC}" destId="{16863E8C-852E-4C0F-80FA-9680D9D9A8C9}" srcOrd="1" destOrd="0" presId="urn:microsoft.com/office/officeart/2009/3/layout/HorizontalOrganizationChart"/>
    <dgm:cxn modelId="{C83D308B-28A3-4778-A6AC-495ADA644EA6}" type="presParOf" srcId="{F33D040B-44CF-44FD-BD04-6D92711E73BC}" destId="{C7804809-92D0-41A9-9BD6-0C2EC01C9FB9}" srcOrd="2" destOrd="0" presId="urn:microsoft.com/office/officeart/2009/3/layout/HorizontalOrganizationChart"/>
    <dgm:cxn modelId="{8E5AD054-31AF-4446-83B0-B73D1B65EF9D}" type="presParOf" srcId="{EF709D2F-9A32-4338-9690-73C74EFB070F}" destId="{6BEB85B8-6592-4102-8976-FFF39F34306E}" srcOrd="4" destOrd="0" presId="urn:microsoft.com/office/officeart/2009/3/layout/HorizontalOrganizationChart"/>
    <dgm:cxn modelId="{AF5D1847-81C2-4854-807E-CC24EA733835}" type="presParOf" srcId="{EF709D2F-9A32-4338-9690-73C74EFB070F}" destId="{11B24D4A-B79F-44A1-AAEA-16DD1DDCD785}" srcOrd="5" destOrd="0" presId="urn:microsoft.com/office/officeart/2009/3/layout/HorizontalOrganizationChart"/>
    <dgm:cxn modelId="{4027F07F-F4CA-4FD3-9F00-CBC78560A787}" type="presParOf" srcId="{11B24D4A-B79F-44A1-AAEA-16DD1DDCD785}" destId="{332A6722-171E-4BD0-8E77-330F6C651A65}" srcOrd="0" destOrd="0" presId="urn:microsoft.com/office/officeart/2009/3/layout/HorizontalOrganizationChart"/>
    <dgm:cxn modelId="{C1ADEA15-4B92-46A1-9D5D-5595AE84F3A5}" type="presParOf" srcId="{332A6722-171E-4BD0-8E77-330F6C651A65}" destId="{3EBDDE74-3372-4421-BE1F-B66B78C2B3B9}" srcOrd="0" destOrd="0" presId="urn:microsoft.com/office/officeart/2009/3/layout/HorizontalOrganizationChart"/>
    <dgm:cxn modelId="{E196EEC8-F425-4F78-9CF0-5D2F1FB471F3}" type="presParOf" srcId="{332A6722-171E-4BD0-8E77-330F6C651A65}" destId="{FE4520A7-73FF-428B-8D24-0D9CAD6EE5F0}" srcOrd="1" destOrd="0" presId="urn:microsoft.com/office/officeart/2009/3/layout/HorizontalOrganizationChart"/>
    <dgm:cxn modelId="{C0ED722A-F0BE-4B7B-8300-A19AA3451FCE}" type="presParOf" srcId="{11B24D4A-B79F-44A1-AAEA-16DD1DDCD785}" destId="{22A43F55-C313-433E-B62D-B871147EF82A}" srcOrd="1" destOrd="0" presId="urn:microsoft.com/office/officeart/2009/3/layout/HorizontalOrganizationChart"/>
    <dgm:cxn modelId="{EA586A86-9087-428A-B2E0-B6BF48EEEB5A}" type="presParOf" srcId="{11B24D4A-B79F-44A1-AAEA-16DD1DDCD785}" destId="{94AB71D4-A985-470F-937B-C09261006060}" srcOrd="2" destOrd="0" presId="urn:microsoft.com/office/officeart/2009/3/layout/HorizontalOrganizationChart"/>
    <dgm:cxn modelId="{D7C6F91D-E485-41A2-9490-FEFB9BDBE26B}" type="presParOf" srcId="{53E37DCD-A8A7-4EC8-9588-C35593B4695A}" destId="{9A732241-29EF-4D32-9C9F-D77A9102C8AB}" srcOrd="2" destOrd="0" presId="urn:microsoft.com/office/officeart/2009/3/layout/HorizontalOrganizationChart"/>
  </dgm:cxnLst>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8150C2-78DA-43DF-9B04-16E6453E884D}"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C5199E67-C1B2-4E32-A9D3-21BD8D304BB0}">
      <dgm:prSet phldrT="[Текст]" custT="1"/>
      <dgm:spPr>
        <a:solidFill>
          <a:schemeClr val="accent1">
            <a:lumMod val="40000"/>
            <a:lumOff val="60000"/>
          </a:schemeClr>
        </a:solidFill>
      </dgm:spPr>
      <dgm:t>
        <a:bodyPr/>
        <a:lstStyle/>
        <a:p>
          <a:r>
            <a:rPr lang="ru-RU" altLang="ru-RU" sz="2000" b="0" dirty="0">
              <a:solidFill>
                <a:srgbClr val="002060"/>
              </a:solidFill>
              <a:latin typeface="Arial" panose="020B0604020202020204" pitchFamily="34" charset="0"/>
              <a:ea typeface="Cambria" panose="02040503050406030204" pitchFamily="18" charset="0"/>
              <a:cs typeface="Times New Roman" panose="02020603050405020304" pitchFamily="18" charset="0"/>
            </a:rPr>
            <a:t>Креативное самовыражение</a:t>
          </a:r>
          <a:endParaRPr lang="ru-RU" sz="2000" b="0" dirty="0">
            <a:solidFill>
              <a:srgbClr val="002060"/>
            </a:solidFill>
          </a:endParaRPr>
        </a:p>
      </dgm:t>
    </dgm:pt>
    <dgm:pt modelId="{CB50DD3E-18F9-46AF-BA5E-F7C7D32322A6}" type="parTrans" cxnId="{18EB3CA4-A061-48DB-A1D9-A5203913AC64}">
      <dgm:prSet/>
      <dgm:spPr/>
      <dgm:t>
        <a:bodyPr/>
        <a:lstStyle/>
        <a:p>
          <a:endParaRPr lang="ru-RU" sz="2000"/>
        </a:p>
      </dgm:t>
    </dgm:pt>
    <dgm:pt modelId="{650DEF84-0864-489A-A122-9EABD1E1C82B}" type="sibTrans" cxnId="{18EB3CA4-A061-48DB-A1D9-A5203913AC64}">
      <dgm:prSet/>
      <dgm:spPr/>
      <dgm:t>
        <a:bodyPr/>
        <a:lstStyle/>
        <a:p>
          <a:endParaRPr lang="ru-RU" sz="2000"/>
        </a:p>
      </dgm:t>
    </dgm:pt>
    <dgm:pt modelId="{D4A12688-4D20-44E0-BBB3-B4DC3F80C2F7}">
      <dgm:prSet phldrT="[Текст]" custT="1"/>
      <dgm:spPr>
        <a:solidFill>
          <a:schemeClr val="accent1">
            <a:lumMod val="40000"/>
            <a:lumOff val="60000"/>
          </a:schemeClr>
        </a:solidFill>
      </dgm:spPr>
      <dgm:t>
        <a:bodyPr/>
        <a:lstStyle/>
        <a:p>
          <a:r>
            <a:rPr lang="ru-RU" altLang="ru-RU" sz="2000" b="1" dirty="0">
              <a:solidFill>
                <a:srgbClr val="002060"/>
              </a:solidFill>
              <a:latin typeface="Arial" panose="020B0604020202020204" pitchFamily="34" charset="0"/>
              <a:ea typeface="Cambria" panose="02040503050406030204" pitchFamily="18" charset="0"/>
              <a:cs typeface="Times New Roman" panose="02020603050405020304" pitchFamily="18" charset="0"/>
            </a:rPr>
            <a:t>художественное </a:t>
          </a:r>
          <a:r>
            <a:rPr lang="ru-RU" altLang="ru-RU" sz="2000" b="0" dirty="0">
              <a:solidFill>
                <a:srgbClr val="002060"/>
              </a:solidFill>
              <a:latin typeface="Arial" panose="020B0604020202020204" pitchFamily="34" charset="0"/>
              <a:ea typeface="Cambria" panose="02040503050406030204" pitchFamily="18" charset="0"/>
              <a:cs typeface="Times New Roman" panose="02020603050405020304" pitchFamily="18" charset="0"/>
            </a:rPr>
            <a:t>или</a:t>
          </a:r>
          <a:r>
            <a:rPr lang="ru-RU" altLang="ru-RU" sz="2000" b="1" dirty="0">
              <a:solidFill>
                <a:srgbClr val="002060"/>
              </a:solidFill>
              <a:latin typeface="Arial" panose="020B0604020202020204" pitchFamily="34" charset="0"/>
              <a:ea typeface="Cambria" panose="02040503050406030204" pitchFamily="18" charset="0"/>
              <a:cs typeface="Times New Roman" panose="02020603050405020304" pitchFamily="18" charset="0"/>
            </a:rPr>
            <a:t> символическое</a:t>
          </a:r>
          <a:endParaRPr lang="ru-RU" sz="2000" b="1"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dgm:t>
    </dgm:pt>
    <dgm:pt modelId="{8A06FC61-08F7-4EC9-97C4-61E8C72271AA}" type="parTrans" cxnId="{FDE7EF68-F5BD-4806-9789-7045D5A65F59}">
      <dgm:prSet/>
      <dgm:spPr/>
      <dgm:t>
        <a:bodyPr/>
        <a:lstStyle/>
        <a:p>
          <a:endParaRPr lang="ru-RU" sz="2000"/>
        </a:p>
      </dgm:t>
    </dgm:pt>
    <dgm:pt modelId="{DD62CC92-5BCE-4D48-991F-78AA9CDC904A}" type="sibTrans" cxnId="{FDE7EF68-F5BD-4806-9789-7045D5A65F59}">
      <dgm:prSet/>
      <dgm:spPr/>
      <dgm:t>
        <a:bodyPr/>
        <a:lstStyle/>
        <a:p>
          <a:endParaRPr lang="ru-RU" sz="2000"/>
        </a:p>
      </dgm:t>
    </dgm:pt>
    <dgm:pt modelId="{B775945D-BDD2-4422-918C-B9F41EFB96C8}">
      <dgm:prSet phldrT="[Текст]" custT="1"/>
      <dgm:spPr>
        <a:solidFill>
          <a:schemeClr val="accent1">
            <a:lumMod val="40000"/>
            <a:lumOff val="60000"/>
          </a:schemeClr>
        </a:solidFill>
      </dgm:spPr>
      <dgm:t>
        <a:bodyPr/>
        <a:lstStyle/>
        <a:p>
          <a:pPr>
            <a:lnSpc>
              <a:spcPct val="50000"/>
            </a:lnSpc>
          </a:pPr>
          <a:r>
            <a:rPr lang="ru-RU" altLang="ru-RU" sz="2000" b="1" dirty="0">
              <a:solidFill>
                <a:srgbClr val="002060"/>
              </a:solidFill>
              <a:latin typeface="Arial" panose="020B0604020202020204" pitchFamily="34" charset="0"/>
              <a:ea typeface="Cambria" panose="02040503050406030204" pitchFamily="18" charset="0"/>
              <a:cs typeface="Times New Roman" panose="02020603050405020304" pitchFamily="18" charset="0"/>
            </a:rPr>
            <a:t>письменное</a:t>
          </a:r>
        </a:p>
        <a:p>
          <a:pPr>
            <a:lnSpc>
              <a:spcPct val="50000"/>
            </a:lnSpc>
          </a:pPr>
          <a:r>
            <a:rPr lang="ru-RU" altLang="ru-RU" sz="2000" b="0" dirty="0">
              <a:solidFill>
                <a:srgbClr val="002060"/>
              </a:solidFill>
              <a:latin typeface="Arial" panose="020B0604020202020204" pitchFamily="34" charset="0"/>
              <a:ea typeface="Cambria" panose="02040503050406030204" pitchFamily="18" charset="0"/>
              <a:cs typeface="Times New Roman" panose="02020603050405020304" pitchFamily="18" charset="0"/>
            </a:rPr>
            <a:t>или</a:t>
          </a:r>
          <a:r>
            <a:rPr lang="ru-RU" altLang="ru-RU" sz="2000" b="1" dirty="0">
              <a:solidFill>
                <a:srgbClr val="002060"/>
              </a:solidFill>
              <a:latin typeface="Arial" panose="020B0604020202020204" pitchFamily="34" charset="0"/>
              <a:ea typeface="Cambria" panose="02040503050406030204" pitchFamily="18" charset="0"/>
              <a:cs typeface="Times New Roman" panose="02020603050405020304" pitchFamily="18" charset="0"/>
            </a:rPr>
            <a:t> устное</a:t>
          </a:r>
          <a:endParaRPr lang="ru-RU" sz="2000" b="1"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dgm:t>
    </dgm:pt>
    <dgm:pt modelId="{1174F479-B60A-4D64-B1C8-0E0515885702}" type="sibTrans" cxnId="{6319EF8C-CC66-4133-B506-610BFEF926E4}">
      <dgm:prSet/>
      <dgm:spPr/>
      <dgm:t>
        <a:bodyPr/>
        <a:lstStyle/>
        <a:p>
          <a:endParaRPr lang="ru-RU" sz="2000"/>
        </a:p>
      </dgm:t>
    </dgm:pt>
    <dgm:pt modelId="{A6310203-91FF-489E-A20C-0398E49A70C1}" type="parTrans" cxnId="{6319EF8C-CC66-4133-B506-610BFEF926E4}">
      <dgm:prSet/>
      <dgm:spPr/>
      <dgm:t>
        <a:bodyPr/>
        <a:lstStyle/>
        <a:p>
          <a:endParaRPr lang="ru-RU" sz="2000"/>
        </a:p>
      </dgm:t>
    </dgm:pt>
    <dgm:pt modelId="{394BF000-C117-42D9-A921-1C74C44EE6CD}" type="pres">
      <dgm:prSet presAssocID="{FB8150C2-78DA-43DF-9B04-16E6453E884D}" presName="composite" presStyleCnt="0">
        <dgm:presLayoutVars>
          <dgm:chMax val="1"/>
          <dgm:dir/>
          <dgm:resizeHandles val="exact"/>
        </dgm:presLayoutVars>
      </dgm:prSet>
      <dgm:spPr/>
    </dgm:pt>
    <dgm:pt modelId="{63A1FEC0-FE39-4D5B-BC03-35E6ED08AE9C}" type="pres">
      <dgm:prSet presAssocID="{C5199E67-C1B2-4E32-A9D3-21BD8D304BB0}" presName="roof" presStyleLbl="dkBgShp" presStyleIdx="0" presStyleCnt="2" custScaleY="105274" custLinFactNeighborY="9130"/>
      <dgm:spPr/>
    </dgm:pt>
    <dgm:pt modelId="{C7FDC52C-4044-45D8-9D9F-3C4C2D9D4CD8}" type="pres">
      <dgm:prSet presAssocID="{C5199E67-C1B2-4E32-A9D3-21BD8D304BB0}" presName="pillars" presStyleCnt="0"/>
      <dgm:spPr/>
    </dgm:pt>
    <dgm:pt modelId="{2107805E-018F-46E1-85CD-99EF3BCFA586}" type="pres">
      <dgm:prSet presAssocID="{C5199E67-C1B2-4E32-A9D3-21BD8D304BB0}" presName="pillar1" presStyleLbl="node1" presStyleIdx="0" presStyleCnt="2" custScaleY="83402" custLinFactNeighborY="-3619">
        <dgm:presLayoutVars>
          <dgm:bulletEnabled val="1"/>
        </dgm:presLayoutVars>
      </dgm:prSet>
      <dgm:spPr/>
    </dgm:pt>
    <dgm:pt modelId="{93C064DD-E0B8-425A-96A1-A5BE1286E701}" type="pres">
      <dgm:prSet presAssocID="{D4A12688-4D20-44E0-BBB3-B4DC3F80C2F7}" presName="pillarX" presStyleLbl="node1" presStyleIdx="1" presStyleCnt="2" custScaleY="83402" custLinFactNeighborY="-3669">
        <dgm:presLayoutVars>
          <dgm:bulletEnabled val="1"/>
        </dgm:presLayoutVars>
      </dgm:prSet>
      <dgm:spPr/>
    </dgm:pt>
    <dgm:pt modelId="{65027373-F1E0-41B9-A4E7-03623259C7D6}" type="pres">
      <dgm:prSet presAssocID="{C5199E67-C1B2-4E32-A9D3-21BD8D304BB0}" presName="base" presStyleLbl="dkBgShp" presStyleIdx="1" presStyleCnt="2"/>
      <dgm:spPr/>
    </dgm:pt>
  </dgm:ptLst>
  <dgm:cxnLst>
    <dgm:cxn modelId="{FDE7EF68-F5BD-4806-9789-7045D5A65F59}" srcId="{C5199E67-C1B2-4E32-A9D3-21BD8D304BB0}" destId="{D4A12688-4D20-44E0-BBB3-B4DC3F80C2F7}" srcOrd="1" destOrd="0" parTransId="{8A06FC61-08F7-4EC9-97C4-61E8C72271AA}" sibTransId="{DD62CC92-5BCE-4D48-991F-78AA9CDC904A}"/>
    <dgm:cxn modelId="{4E5FB183-F81F-4576-9146-426D9778A531}" type="presOf" srcId="{B775945D-BDD2-4422-918C-B9F41EFB96C8}" destId="{2107805E-018F-46E1-85CD-99EF3BCFA586}" srcOrd="0" destOrd="0" presId="urn:microsoft.com/office/officeart/2005/8/layout/hList3"/>
    <dgm:cxn modelId="{67CEAA84-5E4D-44E2-81ED-C210DDE3A2B9}" type="presOf" srcId="{D4A12688-4D20-44E0-BBB3-B4DC3F80C2F7}" destId="{93C064DD-E0B8-425A-96A1-A5BE1286E701}" srcOrd="0" destOrd="0" presId="urn:microsoft.com/office/officeart/2005/8/layout/hList3"/>
    <dgm:cxn modelId="{6319EF8C-CC66-4133-B506-610BFEF926E4}" srcId="{C5199E67-C1B2-4E32-A9D3-21BD8D304BB0}" destId="{B775945D-BDD2-4422-918C-B9F41EFB96C8}" srcOrd="0" destOrd="0" parTransId="{A6310203-91FF-489E-A20C-0398E49A70C1}" sibTransId="{1174F479-B60A-4D64-B1C8-0E0515885702}"/>
    <dgm:cxn modelId="{18EB3CA4-A061-48DB-A1D9-A5203913AC64}" srcId="{FB8150C2-78DA-43DF-9B04-16E6453E884D}" destId="{C5199E67-C1B2-4E32-A9D3-21BD8D304BB0}" srcOrd="0" destOrd="0" parTransId="{CB50DD3E-18F9-46AF-BA5E-F7C7D32322A6}" sibTransId="{650DEF84-0864-489A-A122-9EABD1E1C82B}"/>
    <dgm:cxn modelId="{6CC6AFB4-0C0C-45EC-91BE-E42ADB9D5CDC}" type="presOf" srcId="{FB8150C2-78DA-43DF-9B04-16E6453E884D}" destId="{394BF000-C117-42D9-A921-1C74C44EE6CD}" srcOrd="0" destOrd="0" presId="urn:microsoft.com/office/officeart/2005/8/layout/hList3"/>
    <dgm:cxn modelId="{F1AD32DD-93E6-43D9-837C-23A5DBFFB1B9}" type="presOf" srcId="{C5199E67-C1B2-4E32-A9D3-21BD8D304BB0}" destId="{63A1FEC0-FE39-4D5B-BC03-35E6ED08AE9C}" srcOrd="0" destOrd="0" presId="urn:microsoft.com/office/officeart/2005/8/layout/hList3"/>
    <dgm:cxn modelId="{3784BD83-7271-4DF5-9C59-0ABECF1F402C}" type="presParOf" srcId="{394BF000-C117-42D9-A921-1C74C44EE6CD}" destId="{63A1FEC0-FE39-4D5B-BC03-35E6ED08AE9C}" srcOrd="0" destOrd="0" presId="urn:microsoft.com/office/officeart/2005/8/layout/hList3"/>
    <dgm:cxn modelId="{507C6F55-807D-487C-8D06-C7B30221A859}" type="presParOf" srcId="{394BF000-C117-42D9-A921-1C74C44EE6CD}" destId="{C7FDC52C-4044-45D8-9D9F-3C4C2D9D4CD8}" srcOrd="1" destOrd="0" presId="urn:microsoft.com/office/officeart/2005/8/layout/hList3"/>
    <dgm:cxn modelId="{3214F75B-EFF7-45DE-881E-290406C26F65}" type="presParOf" srcId="{C7FDC52C-4044-45D8-9D9F-3C4C2D9D4CD8}" destId="{2107805E-018F-46E1-85CD-99EF3BCFA586}" srcOrd="0" destOrd="0" presId="urn:microsoft.com/office/officeart/2005/8/layout/hList3"/>
    <dgm:cxn modelId="{A1AF6D24-1CC4-4FE8-8400-2DEFF57B7E53}" type="presParOf" srcId="{C7FDC52C-4044-45D8-9D9F-3C4C2D9D4CD8}" destId="{93C064DD-E0B8-425A-96A1-A5BE1286E701}" srcOrd="1" destOrd="0" presId="urn:microsoft.com/office/officeart/2005/8/layout/hList3"/>
    <dgm:cxn modelId="{E9F4E2AB-517E-481A-8877-D2BE91ADFFC2}" type="presParOf" srcId="{394BF000-C117-42D9-A921-1C74C44EE6CD}" destId="{65027373-F1E0-41B9-A4E7-03623259C7D6}" srcOrd="2" destOrd="0" presId="urn:microsoft.com/office/officeart/2005/8/layout/h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618C8F-9EA0-45D2-AC2E-62A07D791281}" type="doc">
      <dgm:prSet loTypeId="urn:microsoft.com/office/officeart/2005/8/layout/cycle8" loCatId="cycle" qsTypeId="urn:microsoft.com/office/officeart/2005/8/quickstyle/simple2" qsCatId="simple" csTypeId="urn:microsoft.com/office/officeart/2005/8/colors/accent2_2" csCatId="accent2" phldr="1"/>
      <dgm:spPr/>
    </dgm:pt>
    <dgm:pt modelId="{C9292633-1A91-4ACF-9C71-D95FF8F6D18D}">
      <dgm:prSet phldrT="[Текст]" custT="1"/>
      <dgm:spPr/>
      <dgm:t>
        <a:bodyPr/>
        <a:lstStyle/>
        <a:p>
          <a:r>
            <a:rPr lang="ru-RU" sz="1400" dirty="0"/>
            <a:t>Выдвижение креативных идей</a:t>
          </a:r>
        </a:p>
      </dgm:t>
    </dgm:pt>
    <dgm:pt modelId="{CAB2AC79-85B9-443F-B2F1-7BFDB0FAD71F}" type="parTrans" cxnId="{D880D37D-753A-4CF5-9DAC-8477C3EFB3DF}">
      <dgm:prSet/>
      <dgm:spPr/>
      <dgm:t>
        <a:bodyPr/>
        <a:lstStyle/>
        <a:p>
          <a:endParaRPr lang="ru-RU"/>
        </a:p>
      </dgm:t>
    </dgm:pt>
    <dgm:pt modelId="{5C798689-9455-41DE-BA0E-62C17BFB39C7}" type="sibTrans" cxnId="{D880D37D-753A-4CF5-9DAC-8477C3EFB3DF}">
      <dgm:prSet/>
      <dgm:spPr/>
      <dgm:t>
        <a:bodyPr/>
        <a:lstStyle/>
        <a:p>
          <a:endParaRPr lang="ru-RU"/>
        </a:p>
      </dgm:t>
    </dgm:pt>
    <dgm:pt modelId="{CBE0EDBF-788F-42AD-AAF5-4D033C7058B6}">
      <dgm:prSet phldrT="[Текст]" custT="1"/>
      <dgm:spPr/>
      <dgm:t>
        <a:bodyPr/>
        <a:lstStyle/>
        <a:p>
          <a:r>
            <a:rPr lang="ru-RU" sz="1400" dirty="0"/>
            <a:t>Уточнение и совершенствование идей</a:t>
          </a:r>
        </a:p>
      </dgm:t>
    </dgm:pt>
    <dgm:pt modelId="{8945E6AB-C206-461A-BB04-88549C0B7A3E}" type="parTrans" cxnId="{974BFFAF-3AC0-4ED8-981E-DE8C069C6771}">
      <dgm:prSet/>
      <dgm:spPr/>
      <dgm:t>
        <a:bodyPr/>
        <a:lstStyle/>
        <a:p>
          <a:endParaRPr lang="ru-RU"/>
        </a:p>
      </dgm:t>
    </dgm:pt>
    <dgm:pt modelId="{9BDD41DA-3610-4CAB-94C9-5CAA796A9D95}" type="sibTrans" cxnId="{974BFFAF-3AC0-4ED8-981E-DE8C069C6771}">
      <dgm:prSet/>
      <dgm:spPr/>
      <dgm:t>
        <a:bodyPr/>
        <a:lstStyle/>
        <a:p>
          <a:endParaRPr lang="ru-RU"/>
        </a:p>
      </dgm:t>
    </dgm:pt>
    <dgm:pt modelId="{BDDC8972-76A3-4E2F-8685-BEA76CF4BDB4}">
      <dgm:prSet phldrT="[Текст]" custT="1"/>
      <dgm:spPr/>
      <dgm:t>
        <a:bodyPr/>
        <a:lstStyle/>
        <a:p>
          <a:r>
            <a:rPr lang="ru-RU" sz="1400" dirty="0"/>
            <a:t>Выдвижение разнообразных идей</a:t>
          </a:r>
        </a:p>
      </dgm:t>
    </dgm:pt>
    <dgm:pt modelId="{3E4B3764-8A52-4EED-AD3E-DD93407087CF}" type="parTrans" cxnId="{3F834E44-C88D-4AC2-B346-3F1895EDECE6}">
      <dgm:prSet/>
      <dgm:spPr/>
      <dgm:t>
        <a:bodyPr/>
        <a:lstStyle/>
        <a:p>
          <a:endParaRPr lang="ru-RU"/>
        </a:p>
      </dgm:t>
    </dgm:pt>
    <dgm:pt modelId="{09ED1630-FB83-4ADF-B55D-B79335CFE2C1}" type="sibTrans" cxnId="{3F834E44-C88D-4AC2-B346-3F1895EDECE6}">
      <dgm:prSet/>
      <dgm:spPr/>
      <dgm:t>
        <a:bodyPr/>
        <a:lstStyle/>
        <a:p>
          <a:endParaRPr lang="ru-RU"/>
        </a:p>
      </dgm:t>
    </dgm:pt>
    <dgm:pt modelId="{594348D6-1217-4451-BE5E-2583D41EC7EA}" type="pres">
      <dgm:prSet presAssocID="{93618C8F-9EA0-45D2-AC2E-62A07D791281}" presName="compositeShape" presStyleCnt="0">
        <dgm:presLayoutVars>
          <dgm:chMax val="7"/>
          <dgm:dir/>
          <dgm:resizeHandles val="exact"/>
        </dgm:presLayoutVars>
      </dgm:prSet>
      <dgm:spPr/>
    </dgm:pt>
    <dgm:pt modelId="{DBDE7480-629D-4EA4-916B-491337D392FC}" type="pres">
      <dgm:prSet presAssocID="{93618C8F-9EA0-45D2-AC2E-62A07D791281}" presName="wedge1" presStyleLbl="node1" presStyleIdx="0" presStyleCnt="3" custScaleX="112706"/>
      <dgm:spPr/>
    </dgm:pt>
    <dgm:pt modelId="{4B1BFE54-B225-46E4-B2CC-783C39F01522}" type="pres">
      <dgm:prSet presAssocID="{93618C8F-9EA0-45D2-AC2E-62A07D791281}" presName="dummy1a" presStyleCnt="0"/>
      <dgm:spPr/>
    </dgm:pt>
    <dgm:pt modelId="{7F76ADEE-86B2-4784-8A0C-1C2DFF5118C6}" type="pres">
      <dgm:prSet presAssocID="{93618C8F-9EA0-45D2-AC2E-62A07D791281}" presName="dummy1b" presStyleCnt="0"/>
      <dgm:spPr/>
    </dgm:pt>
    <dgm:pt modelId="{C6E50EA9-39CC-431E-8547-68A2C157D41B}" type="pres">
      <dgm:prSet presAssocID="{93618C8F-9EA0-45D2-AC2E-62A07D791281}" presName="wedge1Tx" presStyleLbl="node1" presStyleIdx="0" presStyleCnt="3">
        <dgm:presLayoutVars>
          <dgm:chMax val="0"/>
          <dgm:chPref val="0"/>
          <dgm:bulletEnabled val="1"/>
        </dgm:presLayoutVars>
      </dgm:prSet>
      <dgm:spPr/>
    </dgm:pt>
    <dgm:pt modelId="{612E1D1D-80DF-434F-9B53-4AF0D177CE22}" type="pres">
      <dgm:prSet presAssocID="{93618C8F-9EA0-45D2-AC2E-62A07D791281}" presName="wedge2" presStyleLbl="node1" presStyleIdx="1" presStyleCnt="3" custScaleX="121087" custScaleY="108873"/>
      <dgm:spPr/>
    </dgm:pt>
    <dgm:pt modelId="{723E8601-9233-4B41-A95D-FC305A22C23A}" type="pres">
      <dgm:prSet presAssocID="{93618C8F-9EA0-45D2-AC2E-62A07D791281}" presName="dummy2a" presStyleCnt="0"/>
      <dgm:spPr/>
    </dgm:pt>
    <dgm:pt modelId="{1F1160A1-1275-411E-91F9-081A7464967C}" type="pres">
      <dgm:prSet presAssocID="{93618C8F-9EA0-45D2-AC2E-62A07D791281}" presName="dummy2b" presStyleCnt="0"/>
      <dgm:spPr/>
    </dgm:pt>
    <dgm:pt modelId="{FA34503E-7265-472D-ABDF-7E06D8E76613}" type="pres">
      <dgm:prSet presAssocID="{93618C8F-9EA0-45D2-AC2E-62A07D791281}" presName="wedge2Tx" presStyleLbl="node1" presStyleIdx="1" presStyleCnt="3">
        <dgm:presLayoutVars>
          <dgm:chMax val="0"/>
          <dgm:chPref val="0"/>
          <dgm:bulletEnabled val="1"/>
        </dgm:presLayoutVars>
      </dgm:prSet>
      <dgm:spPr/>
    </dgm:pt>
    <dgm:pt modelId="{87A1A72C-3AB1-47C0-90D5-398E6760E241}" type="pres">
      <dgm:prSet presAssocID="{93618C8F-9EA0-45D2-AC2E-62A07D791281}" presName="wedge3" presStyleLbl="node1" presStyleIdx="2" presStyleCnt="3" custScaleX="114190" custScaleY="104599"/>
      <dgm:spPr/>
    </dgm:pt>
    <dgm:pt modelId="{61EBE085-0075-416B-BFC7-40FF579F4B40}" type="pres">
      <dgm:prSet presAssocID="{93618C8F-9EA0-45D2-AC2E-62A07D791281}" presName="dummy3a" presStyleCnt="0"/>
      <dgm:spPr/>
    </dgm:pt>
    <dgm:pt modelId="{C892614F-AEF9-427F-93E5-DB7BF0C3F932}" type="pres">
      <dgm:prSet presAssocID="{93618C8F-9EA0-45D2-AC2E-62A07D791281}" presName="dummy3b" presStyleCnt="0"/>
      <dgm:spPr/>
    </dgm:pt>
    <dgm:pt modelId="{43A0CB6F-8111-49DF-B7A7-125FB0876AAE}" type="pres">
      <dgm:prSet presAssocID="{93618C8F-9EA0-45D2-AC2E-62A07D791281}" presName="wedge3Tx" presStyleLbl="node1" presStyleIdx="2" presStyleCnt="3">
        <dgm:presLayoutVars>
          <dgm:chMax val="0"/>
          <dgm:chPref val="0"/>
          <dgm:bulletEnabled val="1"/>
        </dgm:presLayoutVars>
      </dgm:prSet>
      <dgm:spPr/>
    </dgm:pt>
    <dgm:pt modelId="{47505B7A-D6FC-401B-9D8D-AC22B2D65A95}" type="pres">
      <dgm:prSet presAssocID="{5C798689-9455-41DE-BA0E-62C17BFB39C7}" presName="arrowWedge1" presStyleLbl="fgSibTrans2D1" presStyleIdx="0" presStyleCnt="3" custLinFactNeighborX="4327" custLinFactNeighborY="-75"/>
      <dgm:spPr/>
    </dgm:pt>
    <dgm:pt modelId="{258F4398-F0A8-402E-AD9E-BDDFB41A2E01}" type="pres">
      <dgm:prSet presAssocID="{9BDD41DA-3610-4CAB-94C9-5CAA796A9D95}" presName="arrowWedge2" presStyleLbl="fgSibTrans2D1" presStyleIdx="1" presStyleCnt="3" custScaleX="111744" custLinFactNeighborX="-1524" custLinFactNeighborY="2025"/>
      <dgm:spPr/>
    </dgm:pt>
    <dgm:pt modelId="{5768C90D-36A6-4192-9F30-D06859163ACC}" type="pres">
      <dgm:prSet presAssocID="{09ED1630-FB83-4ADF-B55D-B79335CFE2C1}" presName="arrowWedge3" presStyleLbl="fgSibTrans2D1" presStyleIdx="2" presStyleCnt="3" custLinFactNeighborX="-3540" custLinFactNeighborY="-46"/>
      <dgm:spPr/>
    </dgm:pt>
  </dgm:ptLst>
  <dgm:cxnLst>
    <dgm:cxn modelId="{ECD73D3A-3645-45ED-9928-ED75061DA117}" type="presOf" srcId="{CBE0EDBF-788F-42AD-AAF5-4D033C7058B6}" destId="{FA34503E-7265-472D-ABDF-7E06D8E76613}" srcOrd="1" destOrd="0" presId="urn:microsoft.com/office/officeart/2005/8/layout/cycle8"/>
    <dgm:cxn modelId="{C745863E-183A-4131-9664-9224DEB311C6}" type="presOf" srcId="{C9292633-1A91-4ACF-9C71-D95FF8F6D18D}" destId="{C6E50EA9-39CC-431E-8547-68A2C157D41B}" srcOrd="1" destOrd="0" presId="urn:microsoft.com/office/officeart/2005/8/layout/cycle8"/>
    <dgm:cxn modelId="{3F834E44-C88D-4AC2-B346-3F1895EDECE6}" srcId="{93618C8F-9EA0-45D2-AC2E-62A07D791281}" destId="{BDDC8972-76A3-4E2F-8685-BEA76CF4BDB4}" srcOrd="2" destOrd="0" parTransId="{3E4B3764-8A52-4EED-AD3E-DD93407087CF}" sibTransId="{09ED1630-FB83-4ADF-B55D-B79335CFE2C1}"/>
    <dgm:cxn modelId="{D880D37D-753A-4CF5-9DAC-8477C3EFB3DF}" srcId="{93618C8F-9EA0-45D2-AC2E-62A07D791281}" destId="{C9292633-1A91-4ACF-9C71-D95FF8F6D18D}" srcOrd="0" destOrd="0" parTransId="{CAB2AC79-85B9-443F-B2F1-7BFDB0FAD71F}" sibTransId="{5C798689-9455-41DE-BA0E-62C17BFB39C7}"/>
    <dgm:cxn modelId="{124BE587-C61E-4461-ADD7-70ACF6454EBD}" type="presOf" srcId="{BDDC8972-76A3-4E2F-8685-BEA76CF4BDB4}" destId="{87A1A72C-3AB1-47C0-90D5-398E6760E241}" srcOrd="0" destOrd="0" presId="urn:microsoft.com/office/officeart/2005/8/layout/cycle8"/>
    <dgm:cxn modelId="{F0F31697-9227-4CE7-82D1-1E3CA65E8598}" type="presOf" srcId="{BDDC8972-76A3-4E2F-8685-BEA76CF4BDB4}" destId="{43A0CB6F-8111-49DF-B7A7-125FB0876AAE}" srcOrd="1" destOrd="0" presId="urn:microsoft.com/office/officeart/2005/8/layout/cycle8"/>
    <dgm:cxn modelId="{974BFFAF-3AC0-4ED8-981E-DE8C069C6771}" srcId="{93618C8F-9EA0-45D2-AC2E-62A07D791281}" destId="{CBE0EDBF-788F-42AD-AAF5-4D033C7058B6}" srcOrd="1" destOrd="0" parTransId="{8945E6AB-C206-461A-BB04-88549C0B7A3E}" sibTransId="{9BDD41DA-3610-4CAB-94C9-5CAA796A9D95}"/>
    <dgm:cxn modelId="{BB33BAB5-9CEA-43D8-B999-F75B05922E2D}" type="presOf" srcId="{93618C8F-9EA0-45D2-AC2E-62A07D791281}" destId="{594348D6-1217-4451-BE5E-2583D41EC7EA}" srcOrd="0" destOrd="0" presId="urn:microsoft.com/office/officeart/2005/8/layout/cycle8"/>
    <dgm:cxn modelId="{B43E6CC4-C487-4F66-9D8D-DA000258A235}" type="presOf" srcId="{CBE0EDBF-788F-42AD-AAF5-4D033C7058B6}" destId="{612E1D1D-80DF-434F-9B53-4AF0D177CE22}" srcOrd="0" destOrd="0" presId="urn:microsoft.com/office/officeart/2005/8/layout/cycle8"/>
    <dgm:cxn modelId="{1642DEF5-9CDC-48B2-89D2-450B0D71046C}" type="presOf" srcId="{C9292633-1A91-4ACF-9C71-D95FF8F6D18D}" destId="{DBDE7480-629D-4EA4-916B-491337D392FC}" srcOrd="0" destOrd="0" presId="urn:microsoft.com/office/officeart/2005/8/layout/cycle8"/>
    <dgm:cxn modelId="{1354C782-977E-401B-9B3A-4C65B137C36E}" type="presParOf" srcId="{594348D6-1217-4451-BE5E-2583D41EC7EA}" destId="{DBDE7480-629D-4EA4-916B-491337D392FC}" srcOrd="0" destOrd="0" presId="urn:microsoft.com/office/officeart/2005/8/layout/cycle8"/>
    <dgm:cxn modelId="{B30D0DED-31FE-4F4B-8404-5161366AA1CC}" type="presParOf" srcId="{594348D6-1217-4451-BE5E-2583D41EC7EA}" destId="{4B1BFE54-B225-46E4-B2CC-783C39F01522}" srcOrd="1" destOrd="0" presId="urn:microsoft.com/office/officeart/2005/8/layout/cycle8"/>
    <dgm:cxn modelId="{646643D3-ED48-4201-827A-BDDEDA84AF13}" type="presParOf" srcId="{594348D6-1217-4451-BE5E-2583D41EC7EA}" destId="{7F76ADEE-86B2-4784-8A0C-1C2DFF5118C6}" srcOrd="2" destOrd="0" presId="urn:microsoft.com/office/officeart/2005/8/layout/cycle8"/>
    <dgm:cxn modelId="{9037B695-6C6F-4953-B4D9-82B762EEE45B}" type="presParOf" srcId="{594348D6-1217-4451-BE5E-2583D41EC7EA}" destId="{C6E50EA9-39CC-431E-8547-68A2C157D41B}" srcOrd="3" destOrd="0" presId="urn:microsoft.com/office/officeart/2005/8/layout/cycle8"/>
    <dgm:cxn modelId="{14743F2E-9CB0-49F6-9890-07871195BD97}" type="presParOf" srcId="{594348D6-1217-4451-BE5E-2583D41EC7EA}" destId="{612E1D1D-80DF-434F-9B53-4AF0D177CE22}" srcOrd="4" destOrd="0" presId="urn:microsoft.com/office/officeart/2005/8/layout/cycle8"/>
    <dgm:cxn modelId="{A0D50D41-06FC-45A8-89FC-25A4A9C4E521}" type="presParOf" srcId="{594348D6-1217-4451-BE5E-2583D41EC7EA}" destId="{723E8601-9233-4B41-A95D-FC305A22C23A}" srcOrd="5" destOrd="0" presId="urn:microsoft.com/office/officeart/2005/8/layout/cycle8"/>
    <dgm:cxn modelId="{0F2E2C9C-1FC5-4D60-9E50-0A57462D7294}" type="presParOf" srcId="{594348D6-1217-4451-BE5E-2583D41EC7EA}" destId="{1F1160A1-1275-411E-91F9-081A7464967C}" srcOrd="6" destOrd="0" presId="urn:microsoft.com/office/officeart/2005/8/layout/cycle8"/>
    <dgm:cxn modelId="{D1714E94-5877-4C50-8CC1-F6A82B7F9D54}" type="presParOf" srcId="{594348D6-1217-4451-BE5E-2583D41EC7EA}" destId="{FA34503E-7265-472D-ABDF-7E06D8E76613}" srcOrd="7" destOrd="0" presId="urn:microsoft.com/office/officeart/2005/8/layout/cycle8"/>
    <dgm:cxn modelId="{5769556B-3843-411B-992D-C08BF684E80C}" type="presParOf" srcId="{594348D6-1217-4451-BE5E-2583D41EC7EA}" destId="{87A1A72C-3AB1-47C0-90D5-398E6760E241}" srcOrd="8" destOrd="0" presId="urn:microsoft.com/office/officeart/2005/8/layout/cycle8"/>
    <dgm:cxn modelId="{08DB9B9D-E2BE-439C-90EA-8A2306469EEE}" type="presParOf" srcId="{594348D6-1217-4451-BE5E-2583D41EC7EA}" destId="{61EBE085-0075-416B-BFC7-40FF579F4B40}" srcOrd="9" destOrd="0" presId="urn:microsoft.com/office/officeart/2005/8/layout/cycle8"/>
    <dgm:cxn modelId="{44836778-34C4-4A61-89EE-7D4240E6DBA9}" type="presParOf" srcId="{594348D6-1217-4451-BE5E-2583D41EC7EA}" destId="{C892614F-AEF9-427F-93E5-DB7BF0C3F932}" srcOrd="10" destOrd="0" presId="urn:microsoft.com/office/officeart/2005/8/layout/cycle8"/>
    <dgm:cxn modelId="{F4F6715E-569B-47D5-8B49-ADE9D28754D1}" type="presParOf" srcId="{594348D6-1217-4451-BE5E-2583D41EC7EA}" destId="{43A0CB6F-8111-49DF-B7A7-125FB0876AAE}" srcOrd="11" destOrd="0" presId="urn:microsoft.com/office/officeart/2005/8/layout/cycle8"/>
    <dgm:cxn modelId="{D3DEE885-4E1F-47E1-8AE2-EB30AA9D1646}" type="presParOf" srcId="{594348D6-1217-4451-BE5E-2583D41EC7EA}" destId="{47505B7A-D6FC-401B-9D8D-AC22B2D65A95}" srcOrd="12" destOrd="0" presId="urn:microsoft.com/office/officeart/2005/8/layout/cycle8"/>
    <dgm:cxn modelId="{E28077AE-937B-413B-A593-ECE184E242E0}" type="presParOf" srcId="{594348D6-1217-4451-BE5E-2583D41EC7EA}" destId="{258F4398-F0A8-402E-AD9E-BDDFB41A2E01}" srcOrd="13" destOrd="0" presId="urn:microsoft.com/office/officeart/2005/8/layout/cycle8"/>
    <dgm:cxn modelId="{A2EDE83C-8B65-4C6F-894B-64FD69A9B375}" type="presParOf" srcId="{594348D6-1217-4451-BE5E-2583D41EC7EA}" destId="{5768C90D-36A6-4192-9F30-D06859163ACC}" srcOrd="14" destOrd="0" presId="urn:microsoft.com/office/officeart/2005/8/layout/cycle8"/>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3618C8F-9EA0-45D2-AC2E-62A07D791281}" type="doc">
      <dgm:prSet loTypeId="urn:microsoft.com/office/officeart/2005/8/layout/cycle8" loCatId="cycle" qsTypeId="urn:microsoft.com/office/officeart/2005/8/quickstyle/simple2" qsCatId="simple" csTypeId="urn:microsoft.com/office/officeart/2005/8/colors/accent1_2" csCatId="accent1" phldr="1"/>
      <dgm:spPr/>
    </dgm:pt>
    <dgm:pt modelId="{BDDC8972-76A3-4E2F-8685-BEA76CF4BDB4}">
      <dgm:prSet phldrT="[Текст]"/>
      <dgm:spPr/>
      <dgm:t>
        <a:bodyPr/>
        <a:lstStyle/>
        <a:p>
          <a:r>
            <a:rPr lang="ru-RU" dirty="0"/>
            <a:t>Оценка сильных и слабых сторон идей</a:t>
          </a:r>
        </a:p>
      </dgm:t>
    </dgm:pt>
    <dgm:pt modelId="{09ED1630-FB83-4ADF-B55D-B79335CFE2C1}" type="sibTrans" cxnId="{3F834E44-C88D-4AC2-B346-3F1895EDECE6}">
      <dgm:prSet/>
      <dgm:spPr/>
      <dgm:t>
        <a:bodyPr/>
        <a:lstStyle/>
        <a:p>
          <a:endParaRPr lang="ru-RU"/>
        </a:p>
      </dgm:t>
    </dgm:pt>
    <dgm:pt modelId="{3E4B3764-8A52-4EED-AD3E-DD93407087CF}" type="parTrans" cxnId="{3F834E44-C88D-4AC2-B346-3F1895EDECE6}">
      <dgm:prSet/>
      <dgm:spPr/>
      <dgm:t>
        <a:bodyPr/>
        <a:lstStyle/>
        <a:p>
          <a:endParaRPr lang="ru-RU"/>
        </a:p>
      </dgm:t>
    </dgm:pt>
    <dgm:pt modelId="{CBE0EDBF-788F-42AD-AAF5-4D033C7058B6}">
      <dgm:prSet phldrT="[Текст]"/>
      <dgm:spPr/>
      <dgm:t>
        <a:bodyPr/>
        <a:lstStyle/>
        <a:p>
          <a:r>
            <a:rPr lang="ru-RU" dirty="0"/>
            <a:t>Отбор креативных идей</a:t>
          </a:r>
        </a:p>
      </dgm:t>
    </dgm:pt>
    <dgm:pt modelId="{9BDD41DA-3610-4CAB-94C9-5CAA796A9D95}" type="sibTrans" cxnId="{974BFFAF-3AC0-4ED8-981E-DE8C069C6771}">
      <dgm:prSet/>
      <dgm:spPr/>
      <dgm:t>
        <a:bodyPr/>
        <a:lstStyle/>
        <a:p>
          <a:endParaRPr lang="ru-RU"/>
        </a:p>
      </dgm:t>
    </dgm:pt>
    <dgm:pt modelId="{8945E6AB-C206-461A-BB04-88549C0B7A3E}" type="parTrans" cxnId="{974BFFAF-3AC0-4ED8-981E-DE8C069C6771}">
      <dgm:prSet/>
      <dgm:spPr/>
      <dgm:t>
        <a:bodyPr/>
        <a:lstStyle/>
        <a:p>
          <a:endParaRPr lang="ru-RU"/>
        </a:p>
      </dgm:t>
    </dgm:pt>
    <dgm:pt modelId="{594348D6-1217-4451-BE5E-2583D41EC7EA}" type="pres">
      <dgm:prSet presAssocID="{93618C8F-9EA0-45D2-AC2E-62A07D791281}" presName="compositeShape" presStyleCnt="0">
        <dgm:presLayoutVars>
          <dgm:chMax val="7"/>
          <dgm:dir/>
          <dgm:resizeHandles val="exact"/>
        </dgm:presLayoutVars>
      </dgm:prSet>
      <dgm:spPr/>
    </dgm:pt>
    <dgm:pt modelId="{DBDE7480-629D-4EA4-916B-491337D392FC}" type="pres">
      <dgm:prSet presAssocID="{93618C8F-9EA0-45D2-AC2E-62A07D791281}" presName="wedge1" presStyleLbl="node1" presStyleIdx="0" presStyleCnt="2" custScaleX="111030" custScaleY="107419"/>
      <dgm:spPr/>
    </dgm:pt>
    <dgm:pt modelId="{4B1BFE54-B225-46E4-B2CC-783C39F01522}" type="pres">
      <dgm:prSet presAssocID="{93618C8F-9EA0-45D2-AC2E-62A07D791281}" presName="dummy1a" presStyleCnt="0"/>
      <dgm:spPr/>
    </dgm:pt>
    <dgm:pt modelId="{7F76ADEE-86B2-4784-8A0C-1C2DFF5118C6}" type="pres">
      <dgm:prSet presAssocID="{93618C8F-9EA0-45D2-AC2E-62A07D791281}" presName="dummy1b" presStyleCnt="0"/>
      <dgm:spPr/>
    </dgm:pt>
    <dgm:pt modelId="{C6E50EA9-39CC-431E-8547-68A2C157D41B}" type="pres">
      <dgm:prSet presAssocID="{93618C8F-9EA0-45D2-AC2E-62A07D791281}" presName="wedge1Tx" presStyleLbl="node1" presStyleIdx="0" presStyleCnt="2">
        <dgm:presLayoutVars>
          <dgm:chMax val="0"/>
          <dgm:chPref val="0"/>
          <dgm:bulletEnabled val="1"/>
        </dgm:presLayoutVars>
      </dgm:prSet>
      <dgm:spPr/>
    </dgm:pt>
    <dgm:pt modelId="{612E1D1D-80DF-434F-9B53-4AF0D177CE22}" type="pres">
      <dgm:prSet presAssocID="{93618C8F-9EA0-45D2-AC2E-62A07D791281}" presName="wedge2" presStyleLbl="node1" presStyleIdx="1" presStyleCnt="2" custLinFactNeighborX="1073" custLinFactNeighborY="-1073"/>
      <dgm:spPr/>
    </dgm:pt>
    <dgm:pt modelId="{723E8601-9233-4B41-A95D-FC305A22C23A}" type="pres">
      <dgm:prSet presAssocID="{93618C8F-9EA0-45D2-AC2E-62A07D791281}" presName="dummy2a" presStyleCnt="0"/>
      <dgm:spPr/>
    </dgm:pt>
    <dgm:pt modelId="{1F1160A1-1275-411E-91F9-081A7464967C}" type="pres">
      <dgm:prSet presAssocID="{93618C8F-9EA0-45D2-AC2E-62A07D791281}" presName="dummy2b" presStyleCnt="0"/>
      <dgm:spPr/>
    </dgm:pt>
    <dgm:pt modelId="{FA34503E-7265-472D-ABDF-7E06D8E76613}" type="pres">
      <dgm:prSet presAssocID="{93618C8F-9EA0-45D2-AC2E-62A07D791281}" presName="wedge2Tx" presStyleLbl="node1" presStyleIdx="1" presStyleCnt="2">
        <dgm:presLayoutVars>
          <dgm:chMax val="0"/>
          <dgm:chPref val="0"/>
          <dgm:bulletEnabled val="1"/>
        </dgm:presLayoutVars>
      </dgm:prSet>
      <dgm:spPr/>
    </dgm:pt>
    <dgm:pt modelId="{C8E28254-6286-4F07-9103-881DD264C459}" type="pres">
      <dgm:prSet presAssocID="{9BDD41DA-3610-4CAB-94C9-5CAA796A9D95}" presName="arrowWedge1" presStyleLbl="fgSibTrans2D1" presStyleIdx="0" presStyleCnt="2" custScaleX="106832" custScaleY="106627"/>
      <dgm:spPr/>
    </dgm:pt>
    <dgm:pt modelId="{E985E411-20C8-4B52-87D4-285F9013DAAE}" type="pres">
      <dgm:prSet presAssocID="{09ED1630-FB83-4ADF-B55D-B79335CFE2C1}" presName="arrowWedge2" presStyleLbl="fgSibTrans2D1" presStyleIdx="1" presStyleCnt="2" custScaleX="102626" custScaleY="104811"/>
      <dgm:spPr/>
    </dgm:pt>
  </dgm:ptLst>
  <dgm:cxnLst>
    <dgm:cxn modelId="{35065F04-84B8-48D4-B394-F9D0536FDB46}" type="presOf" srcId="{BDDC8972-76A3-4E2F-8685-BEA76CF4BDB4}" destId="{FA34503E-7265-472D-ABDF-7E06D8E76613}" srcOrd="1" destOrd="0" presId="urn:microsoft.com/office/officeart/2005/8/layout/cycle8"/>
    <dgm:cxn modelId="{CD425212-DD29-48B4-99FB-CBD0036DC7C9}" type="presOf" srcId="{CBE0EDBF-788F-42AD-AAF5-4D033C7058B6}" destId="{C6E50EA9-39CC-431E-8547-68A2C157D41B}" srcOrd="1" destOrd="0" presId="urn:microsoft.com/office/officeart/2005/8/layout/cycle8"/>
    <dgm:cxn modelId="{B775283E-189E-4B02-A540-D54CDD66B8D1}" type="presOf" srcId="{93618C8F-9EA0-45D2-AC2E-62A07D791281}" destId="{594348D6-1217-4451-BE5E-2583D41EC7EA}" srcOrd="0" destOrd="0" presId="urn:microsoft.com/office/officeart/2005/8/layout/cycle8"/>
    <dgm:cxn modelId="{3F834E44-C88D-4AC2-B346-3F1895EDECE6}" srcId="{93618C8F-9EA0-45D2-AC2E-62A07D791281}" destId="{BDDC8972-76A3-4E2F-8685-BEA76CF4BDB4}" srcOrd="1" destOrd="0" parTransId="{3E4B3764-8A52-4EED-AD3E-DD93407087CF}" sibTransId="{09ED1630-FB83-4ADF-B55D-B79335CFE2C1}"/>
    <dgm:cxn modelId="{974BFFAF-3AC0-4ED8-981E-DE8C069C6771}" srcId="{93618C8F-9EA0-45D2-AC2E-62A07D791281}" destId="{CBE0EDBF-788F-42AD-AAF5-4D033C7058B6}" srcOrd="0" destOrd="0" parTransId="{8945E6AB-C206-461A-BB04-88549C0B7A3E}" sibTransId="{9BDD41DA-3610-4CAB-94C9-5CAA796A9D95}"/>
    <dgm:cxn modelId="{4892F0D9-51A7-433A-A9C7-8ECC0ECDAFE1}" type="presOf" srcId="{BDDC8972-76A3-4E2F-8685-BEA76CF4BDB4}" destId="{612E1D1D-80DF-434F-9B53-4AF0D177CE22}" srcOrd="0" destOrd="0" presId="urn:microsoft.com/office/officeart/2005/8/layout/cycle8"/>
    <dgm:cxn modelId="{E3B0D8E2-EE65-4BF1-ACE3-FFD1AAB984F0}" type="presOf" srcId="{CBE0EDBF-788F-42AD-AAF5-4D033C7058B6}" destId="{DBDE7480-629D-4EA4-916B-491337D392FC}" srcOrd="0" destOrd="0" presId="urn:microsoft.com/office/officeart/2005/8/layout/cycle8"/>
    <dgm:cxn modelId="{E8E674C3-A823-49C9-8323-5B102A2C1EC3}" type="presParOf" srcId="{594348D6-1217-4451-BE5E-2583D41EC7EA}" destId="{DBDE7480-629D-4EA4-916B-491337D392FC}" srcOrd="0" destOrd="0" presId="urn:microsoft.com/office/officeart/2005/8/layout/cycle8"/>
    <dgm:cxn modelId="{4853C0BD-10BA-40ED-9911-A0632FF5AC25}" type="presParOf" srcId="{594348D6-1217-4451-BE5E-2583D41EC7EA}" destId="{4B1BFE54-B225-46E4-B2CC-783C39F01522}" srcOrd="1" destOrd="0" presId="urn:microsoft.com/office/officeart/2005/8/layout/cycle8"/>
    <dgm:cxn modelId="{9D531D85-AA54-4DA7-B2E1-5D9C0B5860A8}" type="presParOf" srcId="{594348D6-1217-4451-BE5E-2583D41EC7EA}" destId="{7F76ADEE-86B2-4784-8A0C-1C2DFF5118C6}" srcOrd="2" destOrd="0" presId="urn:microsoft.com/office/officeart/2005/8/layout/cycle8"/>
    <dgm:cxn modelId="{6B81743D-43E3-48E2-B5D9-7CFD27F22A6A}" type="presParOf" srcId="{594348D6-1217-4451-BE5E-2583D41EC7EA}" destId="{C6E50EA9-39CC-431E-8547-68A2C157D41B}" srcOrd="3" destOrd="0" presId="urn:microsoft.com/office/officeart/2005/8/layout/cycle8"/>
    <dgm:cxn modelId="{81522034-5D2D-4343-9B86-5C2AEEA08127}" type="presParOf" srcId="{594348D6-1217-4451-BE5E-2583D41EC7EA}" destId="{612E1D1D-80DF-434F-9B53-4AF0D177CE22}" srcOrd="4" destOrd="0" presId="urn:microsoft.com/office/officeart/2005/8/layout/cycle8"/>
    <dgm:cxn modelId="{BEB70B5D-F7CB-480D-B92A-54C36E1CCD9D}" type="presParOf" srcId="{594348D6-1217-4451-BE5E-2583D41EC7EA}" destId="{723E8601-9233-4B41-A95D-FC305A22C23A}" srcOrd="5" destOrd="0" presId="urn:microsoft.com/office/officeart/2005/8/layout/cycle8"/>
    <dgm:cxn modelId="{647E0BA8-C4E5-4D5E-B525-663D975B5880}" type="presParOf" srcId="{594348D6-1217-4451-BE5E-2583D41EC7EA}" destId="{1F1160A1-1275-411E-91F9-081A7464967C}" srcOrd="6" destOrd="0" presId="urn:microsoft.com/office/officeart/2005/8/layout/cycle8"/>
    <dgm:cxn modelId="{73EB63B8-A38C-4742-BC97-5F06CFC47C45}" type="presParOf" srcId="{594348D6-1217-4451-BE5E-2583D41EC7EA}" destId="{FA34503E-7265-472D-ABDF-7E06D8E76613}" srcOrd="7" destOrd="0" presId="urn:microsoft.com/office/officeart/2005/8/layout/cycle8"/>
    <dgm:cxn modelId="{A256258D-D156-4941-A4CC-7DC9CB7C511D}" type="presParOf" srcId="{594348D6-1217-4451-BE5E-2583D41EC7EA}" destId="{C8E28254-6286-4F07-9103-881DD264C459}" srcOrd="8" destOrd="0" presId="urn:microsoft.com/office/officeart/2005/8/layout/cycle8"/>
    <dgm:cxn modelId="{E44A31C7-4A84-4CEB-AD69-A86E05AB48EA}" type="presParOf" srcId="{594348D6-1217-4451-BE5E-2583D41EC7EA}" destId="{E985E411-20C8-4B52-87D4-285F9013DAAE}" srcOrd="9" destOrd="0" presId="urn:microsoft.com/office/officeart/2005/8/layout/cycle8"/>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EBF800-F4ED-4195-AFB8-6E5B2C35DCC8}">
      <dsp:nvSpPr>
        <dsp:cNvPr id="0" name=""/>
        <dsp:cNvSpPr/>
      </dsp:nvSpPr>
      <dsp:spPr>
        <a:xfrm>
          <a:off x="7271644" y="3294261"/>
          <a:ext cx="1032200" cy="464894"/>
        </a:xfrm>
        <a:custGeom>
          <a:avLst/>
          <a:gdLst/>
          <a:ahLst/>
          <a:cxnLst/>
          <a:rect l="0" t="0" r="0" b="0"/>
          <a:pathLst>
            <a:path>
              <a:moveTo>
                <a:pt x="0" y="0"/>
              </a:moveTo>
              <a:lnTo>
                <a:pt x="0" y="308497"/>
              </a:lnTo>
              <a:lnTo>
                <a:pt x="1032200" y="308497"/>
              </a:lnTo>
              <a:lnTo>
                <a:pt x="1032200" y="464894"/>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E125E0-F0BD-4B96-9A03-8A1C7147F7D5}">
      <dsp:nvSpPr>
        <dsp:cNvPr id="0" name=""/>
        <dsp:cNvSpPr/>
      </dsp:nvSpPr>
      <dsp:spPr>
        <a:xfrm>
          <a:off x="6371537" y="3294261"/>
          <a:ext cx="900107" cy="473888"/>
        </a:xfrm>
        <a:custGeom>
          <a:avLst/>
          <a:gdLst/>
          <a:ahLst/>
          <a:cxnLst/>
          <a:rect l="0" t="0" r="0" b="0"/>
          <a:pathLst>
            <a:path>
              <a:moveTo>
                <a:pt x="900107" y="0"/>
              </a:moveTo>
              <a:lnTo>
                <a:pt x="900107" y="317491"/>
              </a:lnTo>
              <a:lnTo>
                <a:pt x="0" y="317491"/>
              </a:lnTo>
              <a:lnTo>
                <a:pt x="0" y="473888"/>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F693E2-612C-497B-B296-EEF6FB5DA844}">
      <dsp:nvSpPr>
        <dsp:cNvPr id="0" name=""/>
        <dsp:cNvSpPr/>
      </dsp:nvSpPr>
      <dsp:spPr>
        <a:xfrm>
          <a:off x="7225924" y="2269656"/>
          <a:ext cx="91440" cy="248096"/>
        </a:xfrm>
        <a:custGeom>
          <a:avLst/>
          <a:gdLst/>
          <a:ahLst/>
          <a:cxnLst/>
          <a:rect l="0" t="0" r="0" b="0"/>
          <a:pathLst>
            <a:path>
              <a:moveTo>
                <a:pt x="82912" y="0"/>
              </a:moveTo>
              <a:lnTo>
                <a:pt x="82912" y="91699"/>
              </a:lnTo>
              <a:lnTo>
                <a:pt x="45720" y="91699"/>
              </a:lnTo>
              <a:lnTo>
                <a:pt x="45720" y="248096"/>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C82134-B7B7-4F32-8D7B-4924F53A51D7}">
      <dsp:nvSpPr>
        <dsp:cNvPr id="0" name=""/>
        <dsp:cNvSpPr/>
      </dsp:nvSpPr>
      <dsp:spPr>
        <a:xfrm>
          <a:off x="4422375" y="1042951"/>
          <a:ext cx="2886461" cy="490998"/>
        </a:xfrm>
        <a:custGeom>
          <a:avLst/>
          <a:gdLst/>
          <a:ahLst/>
          <a:cxnLst/>
          <a:rect l="0" t="0" r="0" b="0"/>
          <a:pathLst>
            <a:path>
              <a:moveTo>
                <a:pt x="0" y="0"/>
              </a:moveTo>
              <a:lnTo>
                <a:pt x="0" y="334601"/>
              </a:lnTo>
              <a:lnTo>
                <a:pt x="2886461" y="334601"/>
              </a:lnTo>
              <a:lnTo>
                <a:pt x="2886461" y="49099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9BC5DC-E80D-41B3-9C3D-397B4D5BEE6E}">
      <dsp:nvSpPr>
        <dsp:cNvPr id="0" name=""/>
        <dsp:cNvSpPr/>
      </dsp:nvSpPr>
      <dsp:spPr>
        <a:xfrm>
          <a:off x="2260256" y="2284140"/>
          <a:ext cx="1404859" cy="531725"/>
        </a:xfrm>
        <a:custGeom>
          <a:avLst/>
          <a:gdLst/>
          <a:ahLst/>
          <a:cxnLst/>
          <a:rect l="0" t="0" r="0" b="0"/>
          <a:pathLst>
            <a:path>
              <a:moveTo>
                <a:pt x="0" y="0"/>
              </a:moveTo>
              <a:lnTo>
                <a:pt x="0" y="375327"/>
              </a:lnTo>
              <a:lnTo>
                <a:pt x="1404859" y="375327"/>
              </a:lnTo>
              <a:lnTo>
                <a:pt x="1404859" y="531725"/>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FCC04E-73AC-4AD6-9EA9-31373F13B0F7}">
      <dsp:nvSpPr>
        <dsp:cNvPr id="0" name=""/>
        <dsp:cNvSpPr/>
      </dsp:nvSpPr>
      <dsp:spPr>
        <a:xfrm>
          <a:off x="916192" y="2284140"/>
          <a:ext cx="1344063" cy="531714"/>
        </a:xfrm>
        <a:custGeom>
          <a:avLst/>
          <a:gdLst/>
          <a:ahLst/>
          <a:cxnLst/>
          <a:rect l="0" t="0" r="0" b="0"/>
          <a:pathLst>
            <a:path>
              <a:moveTo>
                <a:pt x="1344063" y="0"/>
              </a:moveTo>
              <a:lnTo>
                <a:pt x="1344063" y="375317"/>
              </a:lnTo>
              <a:lnTo>
                <a:pt x="0" y="375317"/>
              </a:lnTo>
              <a:lnTo>
                <a:pt x="0" y="531714"/>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44A781-8652-4E2B-AFAB-98E071BFF52E}">
      <dsp:nvSpPr>
        <dsp:cNvPr id="0" name=""/>
        <dsp:cNvSpPr/>
      </dsp:nvSpPr>
      <dsp:spPr>
        <a:xfrm>
          <a:off x="2260256" y="1042951"/>
          <a:ext cx="2162119" cy="492960"/>
        </a:xfrm>
        <a:custGeom>
          <a:avLst/>
          <a:gdLst/>
          <a:ahLst/>
          <a:cxnLst/>
          <a:rect l="0" t="0" r="0" b="0"/>
          <a:pathLst>
            <a:path>
              <a:moveTo>
                <a:pt x="2162119" y="0"/>
              </a:moveTo>
              <a:lnTo>
                <a:pt x="2162119" y="336562"/>
              </a:lnTo>
              <a:lnTo>
                <a:pt x="0" y="336562"/>
              </a:lnTo>
              <a:lnTo>
                <a:pt x="0" y="492960"/>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72F2D8-3F74-4265-B85C-6C76C7F7617D}">
      <dsp:nvSpPr>
        <dsp:cNvPr id="0" name=""/>
        <dsp:cNvSpPr/>
      </dsp:nvSpPr>
      <dsp:spPr>
        <a:xfrm>
          <a:off x="878374" y="-29084"/>
          <a:ext cx="7088002" cy="1072036"/>
        </a:xfrm>
        <a:prstGeom prst="roundRect">
          <a:avLst>
            <a:gd name="adj" fmla="val 10000"/>
          </a:avLst>
        </a:prstGeom>
        <a:solidFill>
          <a:schemeClr val="accent6">
            <a:lumMod val="20000"/>
            <a:lumOff val="8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E98270-4CA6-4729-937E-8A4218AD62C9}">
      <dsp:nvSpPr>
        <dsp:cNvPr id="0" name=""/>
        <dsp:cNvSpPr/>
      </dsp:nvSpPr>
      <dsp:spPr>
        <a:xfrm>
          <a:off x="1065956" y="149118"/>
          <a:ext cx="7088002" cy="1072036"/>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ru-RU" sz="2800" kern="1200" dirty="0">
              <a:solidFill>
                <a:srgbClr val="000099"/>
              </a:solidFill>
            </a:rPr>
            <a:t>Чтение и понимание текстов </a:t>
          </a:r>
          <a:r>
            <a:rPr lang="en-US" sz="2800" kern="1200" dirty="0">
              <a:solidFill>
                <a:srgbClr val="000099"/>
              </a:solidFill>
            </a:rPr>
            <a:t>(PIRLS)</a:t>
          </a:r>
        </a:p>
        <a:p>
          <a:pPr marL="0" lvl="0" indent="0" algn="ctr" defTabSz="1244600">
            <a:lnSpc>
              <a:spcPct val="90000"/>
            </a:lnSpc>
            <a:spcBef>
              <a:spcPct val="0"/>
            </a:spcBef>
            <a:spcAft>
              <a:spcPct val="35000"/>
            </a:spcAft>
            <a:buNone/>
          </a:pPr>
          <a:r>
            <a:rPr lang="ru-RU" sz="2800" kern="1200" dirty="0">
              <a:solidFill>
                <a:srgbClr val="000099"/>
              </a:solidFill>
            </a:rPr>
            <a:t>Читательская грамотность</a:t>
          </a:r>
          <a:r>
            <a:rPr lang="en-US" sz="2800" kern="1200" dirty="0">
              <a:solidFill>
                <a:srgbClr val="000099"/>
              </a:solidFill>
            </a:rPr>
            <a:t>(PISA)</a:t>
          </a:r>
          <a:endParaRPr lang="ru-RU" sz="2800" kern="1200" dirty="0"/>
        </a:p>
      </dsp:txBody>
      <dsp:txXfrm>
        <a:off x="1097355" y="180517"/>
        <a:ext cx="7025204" cy="1009238"/>
      </dsp:txXfrm>
    </dsp:sp>
    <dsp:sp modelId="{C02729C4-4A9E-4FAD-93BA-E699D85DA5CE}">
      <dsp:nvSpPr>
        <dsp:cNvPr id="0" name=""/>
        <dsp:cNvSpPr/>
      </dsp:nvSpPr>
      <dsp:spPr>
        <a:xfrm>
          <a:off x="1416132" y="1535912"/>
          <a:ext cx="1688246" cy="748227"/>
        </a:xfrm>
        <a:prstGeom prst="roundRect">
          <a:avLst>
            <a:gd name="adj" fmla="val 10000"/>
          </a:avLst>
        </a:prstGeom>
        <a:solidFill>
          <a:srgbClr val="00B05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BE4B09-ABB9-4203-A114-F5FEAE045852}">
      <dsp:nvSpPr>
        <dsp:cNvPr id="0" name=""/>
        <dsp:cNvSpPr/>
      </dsp:nvSpPr>
      <dsp:spPr>
        <a:xfrm>
          <a:off x="1603715" y="1714115"/>
          <a:ext cx="1688246" cy="748227"/>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sz="2000" b="1" kern="1200" dirty="0"/>
            <a:t>Опора на текст</a:t>
          </a:r>
        </a:p>
      </dsp:txBody>
      <dsp:txXfrm>
        <a:off x="1625630" y="1736030"/>
        <a:ext cx="1644416" cy="704397"/>
      </dsp:txXfrm>
    </dsp:sp>
    <dsp:sp modelId="{5A6470D9-2601-45FE-9A5A-B5E6FD126B59}">
      <dsp:nvSpPr>
        <dsp:cNvPr id="0" name=""/>
        <dsp:cNvSpPr/>
      </dsp:nvSpPr>
      <dsp:spPr>
        <a:xfrm>
          <a:off x="-187582" y="2815854"/>
          <a:ext cx="2207551" cy="1072036"/>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D3CC46-F0DF-4BDC-A6FF-9B886132CEB2}">
      <dsp:nvSpPr>
        <dsp:cNvPr id="0" name=""/>
        <dsp:cNvSpPr/>
      </dsp:nvSpPr>
      <dsp:spPr>
        <a:xfrm>
          <a:off x="0" y="2994058"/>
          <a:ext cx="2207551" cy="1072036"/>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solidFill>
                <a:srgbClr val="002060"/>
              </a:solidFill>
            </a:rPr>
            <a:t>1. найти и извлечь </a:t>
          </a:r>
        </a:p>
        <a:p>
          <a:pPr marL="0" lvl="0" indent="0" algn="ctr" defTabSz="800100">
            <a:lnSpc>
              <a:spcPct val="90000"/>
            </a:lnSpc>
            <a:spcBef>
              <a:spcPct val="0"/>
            </a:spcBef>
            <a:spcAft>
              <a:spcPct val="35000"/>
            </a:spcAft>
            <a:buNone/>
          </a:pPr>
          <a:r>
            <a:rPr lang="ru-RU" sz="1800" b="1" i="1" kern="1200" dirty="0">
              <a:solidFill>
                <a:srgbClr val="002060"/>
              </a:solidFill>
            </a:rPr>
            <a:t>(информацию)</a:t>
          </a:r>
          <a:endParaRPr lang="ru-RU" sz="1800" b="1" kern="1200" dirty="0"/>
        </a:p>
      </dsp:txBody>
      <dsp:txXfrm>
        <a:off x="31399" y="3025457"/>
        <a:ext cx="2144753" cy="1009238"/>
      </dsp:txXfrm>
    </dsp:sp>
    <dsp:sp modelId="{1F355588-AF66-436B-A43C-B1ECE19F6AA7}">
      <dsp:nvSpPr>
        <dsp:cNvPr id="0" name=""/>
        <dsp:cNvSpPr/>
      </dsp:nvSpPr>
      <dsp:spPr>
        <a:xfrm>
          <a:off x="2233254" y="2815865"/>
          <a:ext cx="2863722" cy="1072036"/>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7C396B-BFAA-46EF-995D-1AF08BB7E851}">
      <dsp:nvSpPr>
        <dsp:cNvPr id="0" name=""/>
        <dsp:cNvSpPr/>
      </dsp:nvSpPr>
      <dsp:spPr>
        <a:xfrm>
          <a:off x="2420837" y="2994068"/>
          <a:ext cx="2863722" cy="1072036"/>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solidFill>
                <a:srgbClr val="002060"/>
              </a:solidFill>
            </a:rPr>
            <a:t>2. интегрировать и </a:t>
          </a:r>
        </a:p>
        <a:p>
          <a:pPr marL="0" lvl="0" indent="0" algn="ctr" defTabSz="800100">
            <a:lnSpc>
              <a:spcPct val="90000"/>
            </a:lnSpc>
            <a:spcBef>
              <a:spcPct val="0"/>
            </a:spcBef>
            <a:spcAft>
              <a:spcPct val="35000"/>
            </a:spcAft>
            <a:buNone/>
          </a:pPr>
          <a:r>
            <a:rPr lang="ru-RU" sz="1800" b="1" kern="1200" dirty="0">
              <a:solidFill>
                <a:srgbClr val="002060"/>
              </a:solidFill>
            </a:rPr>
            <a:t>интерпретировать </a:t>
          </a:r>
        </a:p>
        <a:p>
          <a:pPr marL="0" lvl="0" indent="0" algn="ctr" defTabSz="800100">
            <a:lnSpc>
              <a:spcPct val="90000"/>
            </a:lnSpc>
            <a:spcBef>
              <a:spcPct val="0"/>
            </a:spcBef>
            <a:spcAft>
              <a:spcPct val="35000"/>
            </a:spcAft>
            <a:buNone/>
          </a:pPr>
          <a:r>
            <a:rPr lang="ru-RU" sz="1800" b="1" i="1" kern="1200" dirty="0">
              <a:solidFill>
                <a:srgbClr val="002060"/>
              </a:solidFill>
            </a:rPr>
            <a:t>(сообщения текста)</a:t>
          </a:r>
          <a:r>
            <a:rPr lang="ru-RU" sz="1800" b="1" kern="1200" dirty="0"/>
            <a:t> </a:t>
          </a:r>
        </a:p>
      </dsp:txBody>
      <dsp:txXfrm>
        <a:off x="2452236" y="3025467"/>
        <a:ext cx="2800924" cy="1009238"/>
      </dsp:txXfrm>
    </dsp:sp>
    <dsp:sp modelId="{662EC3A1-1F4A-4812-AF69-8C2B1FE180BB}">
      <dsp:nvSpPr>
        <dsp:cNvPr id="0" name=""/>
        <dsp:cNvSpPr/>
      </dsp:nvSpPr>
      <dsp:spPr>
        <a:xfrm>
          <a:off x="5823010" y="1533950"/>
          <a:ext cx="2971651" cy="735706"/>
        </a:xfrm>
        <a:prstGeom prst="roundRect">
          <a:avLst>
            <a:gd name="adj" fmla="val 10000"/>
          </a:avLst>
        </a:prstGeom>
        <a:solidFill>
          <a:srgbClr val="00B05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6DAA69-25CB-4D22-A68C-E32BF590D1F4}">
      <dsp:nvSpPr>
        <dsp:cNvPr id="0" name=""/>
        <dsp:cNvSpPr/>
      </dsp:nvSpPr>
      <dsp:spPr>
        <a:xfrm>
          <a:off x="6010593" y="1712154"/>
          <a:ext cx="2971651" cy="735706"/>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sz="2000" b="1" kern="1200" dirty="0">
              <a:solidFill>
                <a:srgbClr val="002060"/>
              </a:solidFill>
            </a:rPr>
            <a:t>Опора на </a:t>
          </a:r>
          <a:r>
            <a:rPr lang="ru-RU" sz="2000" b="1" kern="1200" dirty="0" err="1">
              <a:solidFill>
                <a:srgbClr val="002060"/>
              </a:solidFill>
            </a:rPr>
            <a:t>внетекстовое</a:t>
          </a:r>
          <a:r>
            <a:rPr lang="ru-RU" sz="2000" b="1" kern="1200" dirty="0">
              <a:solidFill>
                <a:srgbClr val="002060"/>
              </a:solidFill>
            </a:rPr>
            <a:t> знание</a:t>
          </a:r>
          <a:endParaRPr lang="ru-RU" sz="2000" b="1" kern="1200" dirty="0"/>
        </a:p>
      </dsp:txBody>
      <dsp:txXfrm>
        <a:off x="6032141" y="1733702"/>
        <a:ext cx="2928555" cy="692610"/>
      </dsp:txXfrm>
    </dsp:sp>
    <dsp:sp modelId="{47F007AE-4584-4AA1-B99A-005B0ED92EF3}">
      <dsp:nvSpPr>
        <dsp:cNvPr id="0" name=""/>
        <dsp:cNvSpPr/>
      </dsp:nvSpPr>
      <dsp:spPr>
        <a:xfrm>
          <a:off x="5823179" y="2517753"/>
          <a:ext cx="2896930" cy="776508"/>
        </a:xfrm>
        <a:prstGeom prst="roundRect">
          <a:avLst>
            <a:gd name="adj" fmla="val 10000"/>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F0C31D-0AC0-4CAF-9E47-DB82C098CF90}">
      <dsp:nvSpPr>
        <dsp:cNvPr id="0" name=""/>
        <dsp:cNvSpPr/>
      </dsp:nvSpPr>
      <dsp:spPr>
        <a:xfrm>
          <a:off x="6010762" y="2695957"/>
          <a:ext cx="2896930" cy="776508"/>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solidFill>
                <a:srgbClr val="002060"/>
              </a:solidFill>
            </a:rPr>
            <a:t>3. Осмыслить </a:t>
          </a:r>
        </a:p>
        <a:p>
          <a:pPr marL="0" lvl="0" indent="0" algn="ctr" defTabSz="800100">
            <a:lnSpc>
              <a:spcPct val="90000"/>
            </a:lnSpc>
            <a:spcBef>
              <a:spcPct val="0"/>
            </a:spcBef>
            <a:spcAft>
              <a:spcPct val="35000"/>
            </a:spcAft>
            <a:buNone/>
          </a:pPr>
          <a:r>
            <a:rPr lang="ru-RU" sz="1800" b="1" kern="1200" dirty="0">
              <a:solidFill>
                <a:srgbClr val="002060"/>
              </a:solidFill>
            </a:rPr>
            <a:t>и оценить</a:t>
          </a:r>
          <a:r>
            <a:rPr lang="ru-RU" sz="2400" kern="1200" dirty="0">
              <a:solidFill>
                <a:srgbClr val="002060"/>
              </a:solidFill>
            </a:rPr>
            <a:t> </a:t>
          </a:r>
          <a:endParaRPr lang="ru-RU" sz="2400" kern="1200" dirty="0"/>
        </a:p>
      </dsp:txBody>
      <dsp:txXfrm>
        <a:off x="6033505" y="2718700"/>
        <a:ext cx="2851444" cy="731022"/>
      </dsp:txXfrm>
    </dsp:sp>
    <dsp:sp modelId="{7CEBAAB3-5F95-4B20-96F3-21558ADF1CD4}">
      <dsp:nvSpPr>
        <dsp:cNvPr id="0" name=""/>
        <dsp:cNvSpPr/>
      </dsp:nvSpPr>
      <dsp:spPr>
        <a:xfrm>
          <a:off x="5527413" y="3768150"/>
          <a:ext cx="1688246" cy="1072036"/>
        </a:xfrm>
        <a:prstGeom prst="roundRect">
          <a:avLst>
            <a:gd name="adj" fmla="val 10000"/>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02782C-D362-4145-A477-E02FECAC0862}">
      <dsp:nvSpPr>
        <dsp:cNvPr id="0" name=""/>
        <dsp:cNvSpPr/>
      </dsp:nvSpPr>
      <dsp:spPr>
        <a:xfrm>
          <a:off x="5714996" y="3946354"/>
          <a:ext cx="1688246" cy="1072036"/>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solidFill>
                <a:srgbClr val="002060"/>
              </a:solidFill>
            </a:rPr>
            <a:t>содержа-</a:t>
          </a:r>
          <a:r>
            <a:rPr lang="ru-RU" sz="1800" b="1" kern="1200" dirty="0" err="1">
              <a:solidFill>
                <a:srgbClr val="002060"/>
              </a:solidFill>
            </a:rPr>
            <a:t>ние</a:t>
          </a:r>
          <a:endParaRPr lang="ru-RU" sz="1800" b="1" kern="1200" dirty="0">
            <a:solidFill>
              <a:srgbClr val="002060"/>
            </a:solidFill>
          </a:endParaRPr>
        </a:p>
        <a:p>
          <a:pPr marL="0" lvl="0" indent="0" algn="ctr" defTabSz="800100">
            <a:lnSpc>
              <a:spcPct val="90000"/>
            </a:lnSpc>
            <a:spcBef>
              <a:spcPct val="0"/>
            </a:spcBef>
            <a:spcAft>
              <a:spcPct val="35000"/>
            </a:spcAft>
            <a:buNone/>
          </a:pPr>
          <a:r>
            <a:rPr lang="ru-RU" sz="1800" b="1" kern="1200" dirty="0">
              <a:solidFill>
                <a:srgbClr val="002060"/>
              </a:solidFill>
            </a:rPr>
            <a:t>текста </a:t>
          </a:r>
          <a:endParaRPr lang="ru-RU" sz="1800" b="1" kern="1200" dirty="0"/>
        </a:p>
      </dsp:txBody>
      <dsp:txXfrm>
        <a:off x="5746395" y="3977753"/>
        <a:ext cx="1625448" cy="1009238"/>
      </dsp:txXfrm>
    </dsp:sp>
    <dsp:sp modelId="{057A49BD-9F5B-4B92-8B77-1F765598A370}">
      <dsp:nvSpPr>
        <dsp:cNvPr id="0" name=""/>
        <dsp:cNvSpPr/>
      </dsp:nvSpPr>
      <dsp:spPr>
        <a:xfrm>
          <a:off x="7448072" y="3759155"/>
          <a:ext cx="1711544" cy="1072036"/>
        </a:xfrm>
        <a:prstGeom prst="roundRect">
          <a:avLst>
            <a:gd name="adj" fmla="val 10000"/>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1F1A95-7AB8-4FA8-8773-68BE406DF6C1}">
      <dsp:nvSpPr>
        <dsp:cNvPr id="0" name=""/>
        <dsp:cNvSpPr/>
      </dsp:nvSpPr>
      <dsp:spPr>
        <a:xfrm>
          <a:off x="7635655" y="3937359"/>
          <a:ext cx="1711544" cy="1072036"/>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solidFill>
                <a:srgbClr val="002060"/>
              </a:solidFill>
            </a:rPr>
            <a:t>форму</a:t>
          </a:r>
        </a:p>
        <a:p>
          <a:pPr marL="0" lvl="0" indent="0" algn="ctr" defTabSz="800100">
            <a:lnSpc>
              <a:spcPct val="90000"/>
            </a:lnSpc>
            <a:spcBef>
              <a:spcPct val="0"/>
            </a:spcBef>
            <a:spcAft>
              <a:spcPct val="35000"/>
            </a:spcAft>
            <a:buNone/>
          </a:pPr>
          <a:r>
            <a:rPr lang="ru-RU" sz="1800" b="1" kern="1200" dirty="0">
              <a:solidFill>
                <a:srgbClr val="002060"/>
              </a:solidFill>
            </a:rPr>
            <a:t>текста </a:t>
          </a:r>
          <a:endParaRPr lang="ru-RU" sz="1800" b="1" kern="1200" dirty="0"/>
        </a:p>
      </dsp:txBody>
      <dsp:txXfrm>
        <a:off x="7667054" y="3968758"/>
        <a:ext cx="1648746" cy="10092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EB85B8-6592-4102-8976-FFF39F34306E}">
      <dsp:nvSpPr>
        <dsp:cNvPr id="0" name=""/>
        <dsp:cNvSpPr/>
      </dsp:nvSpPr>
      <dsp:spPr>
        <a:xfrm>
          <a:off x="4130833" y="2011362"/>
          <a:ext cx="689420" cy="1482253"/>
        </a:xfrm>
        <a:custGeom>
          <a:avLst/>
          <a:gdLst/>
          <a:ahLst/>
          <a:cxnLst/>
          <a:rect l="0" t="0" r="0" b="0"/>
          <a:pathLst>
            <a:path>
              <a:moveTo>
                <a:pt x="0" y="0"/>
              </a:moveTo>
              <a:lnTo>
                <a:pt x="344710" y="0"/>
              </a:lnTo>
              <a:lnTo>
                <a:pt x="344710" y="1482253"/>
              </a:lnTo>
              <a:lnTo>
                <a:pt x="689420" y="1482253"/>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DE501B-DA32-4F1B-BF5D-73624E784196}">
      <dsp:nvSpPr>
        <dsp:cNvPr id="0" name=""/>
        <dsp:cNvSpPr/>
      </dsp:nvSpPr>
      <dsp:spPr>
        <a:xfrm>
          <a:off x="4130833" y="1965642"/>
          <a:ext cx="731371" cy="91440"/>
        </a:xfrm>
        <a:custGeom>
          <a:avLst/>
          <a:gdLst/>
          <a:ahLst/>
          <a:cxnLst/>
          <a:rect l="0" t="0" r="0" b="0"/>
          <a:pathLst>
            <a:path>
              <a:moveTo>
                <a:pt x="0" y="45720"/>
              </a:moveTo>
              <a:lnTo>
                <a:pt x="731371" y="45720"/>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850E80-7A86-423E-BA69-2F95F0BE6C32}">
      <dsp:nvSpPr>
        <dsp:cNvPr id="0" name=""/>
        <dsp:cNvSpPr/>
      </dsp:nvSpPr>
      <dsp:spPr>
        <a:xfrm>
          <a:off x="4130833" y="550114"/>
          <a:ext cx="699727" cy="1461247"/>
        </a:xfrm>
        <a:custGeom>
          <a:avLst/>
          <a:gdLst/>
          <a:ahLst/>
          <a:cxnLst/>
          <a:rect l="0" t="0" r="0" b="0"/>
          <a:pathLst>
            <a:path>
              <a:moveTo>
                <a:pt x="0" y="1461247"/>
              </a:moveTo>
              <a:lnTo>
                <a:pt x="355017" y="1461247"/>
              </a:lnTo>
              <a:lnTo>
                <a:pt x="355017" y="0"/>
              </a:lnTo>
              <a:lnTo>
                <a:pt x="699727" y="0"/>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E3719C-6F91-4778-A3FD-B959CC1BA84A}">
      <dsp:nvSpPr>
        <dsp:cNvPr id="0" name=""/>
        <dsp:cNvSpPr/>
      </dsp:nvSpPr>
      <dsp:spPr>
        <a:xfrm>
          <a:off x="125162" y="1392139"/>
          <a:ext cx="4005670" cy="1238446"/>
        </a:xfrm>
        <a:prstGeom prst="rect">
          <a:avLst/>
        </a:prstGeom>
        <a:noFill/>
        <a:ln w="25400" cap="rnd" cmpd="sng" algn="ctr">
          <a:solidFill>
            <a:schemeClr val="accent2">
              <a:lumMod val="75000"/>
            </a:schemeClr>
          </a:solidFill>
          <a:prstDash val="solid"/>
          <a:roun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ru-RU" sz="3100" kern="1200" dirty="0">
              <a:solidFill>
                <a:srgbClr val="002060"/>
              </a:solidFill>
            </a:rPr>
            <a:t>Реальная ситуация. Проблема</a:t>
          </a:r>
        </a:p>
      </dsp:txBody>
      <dsp:txXfrm>
        <a:off x="125162" y="1392139"/>
        <a:ext cx="4005670" cy="1238446"/>
      </dsp:txXfrm>
    </dsp:sp>
    <dsp:sp modelId="{573CF8E2-B718-4C92-B12A-02F77DFBA4D4}">
      <dsp:nvSpPr>
        <dsp:cNvPr id="0" name=""/>
        <dsp:cNvSpPr/>
      </dsp:nvSpPr>
      <dsp:spPr>
        <a:xfrm>
          <a:off x="4830560" y="24431"/>
          <a:ext cx="5321360" cy="1051366"/>
        </a:xfrm>
        <a:prstGeom prst="rect">
          <a:avLst/>
        </a:prstGeom>
        <a:noFill/>
        <a:ln w="25400" cap="rnd"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ru-RU" sz="3100" kern="1200" dirty="0">
              <a:solidFill>
                <a:srgbClr val="002060"/>
              </a:solidFill>
            </a:rPr>
            <a:t>Объяснять </a:t>
          </a:r>
        </a:p>
      </dsp:txBody>
      <dsp:txXfrm>
        <a:off x="4830560" y="24431"/>
        <a:ext cx="5321360" cy="1051366"/>
      </dsp:txXfrm>
    </dsp:sp>
    <dsp:sp modelId="{72BEECCE-F778-4D56-8394-E6A7B7625D02}">
      <dsp:nvSpPr>
        <dsp:cNvPr id="0" name=""/>
        <dsp:cNvSpPr/>
      </dsp:nvSpPr>
      <dsp:spPr>
        <a:xfrm>
          <a:off x="4862204" y="1485679"/>
          <a:ext cx="5323187" cy="1051366"/>
        </a:xfrm>
        <a:prstGeom prst="rect">
          <a:avLst/>
        </a:prstGeom>
        <a:noFill/>
        <a:ln w="25400" cap="rnd"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ru-RU" sz="3100" kern="1200" dirty="0">
              <a:solidFill>
                <a:srgbClr val="002060"/>
              </a:solidFill>
            </a:rPr>
            <a:t>Исследовать </a:t>
          </a:r>
        </a:p>
      </dsp:txBody>
      <dsp:txXfrm>
        <a:off x="4862204" y="1485679"/>
        <a:ext cx="5323187" cy="1051366"/>
      </dsp:txXfrm>
    </dsp:sp>
    <dsp:sp modelId="{3EBDDE74-3372-4421-BE1F-B66B78C2B3B9}">
      <dsp:nvSpPr>
        <dsp:cNvPr id="0" name=""/>
        <dsp:cNvSpPr/>
      </dsp:nvSpPr>
      <dsp:spPr>
        <a:xfrm>
          <a:off x="4820253" y="2967933"/>
          <a:ext cx="5323187" cy="1051366"/>
        </a:xfrm>
        <a:prstGeom prst="rect">
          <a:avLst/>
        </a:prstGeom>
        <a:noFill/>
        <a:ln w="25400" cap="rnd"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ru-RU" sz="3100" kern="1200" dirty="0">
              <a:solidFill>
                <a:srgbClr val="002060"/>
              </a:solidFill>
            </a:rPr>
            <a:t>Проанализировать данные и сделать вывод</a:t>
          </a:r>
        </a:p>
      </dsp:txBody>
      <dsp:txXfrm>
        <a:off x="4820253" y="2967933"/>
        <a:ext cx="5323187" cy="10513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A1FEC0-FE39-4D5B-BC03-35E6ED08AE9C}">
      <dsp:nvSpPr>
        <dsp:cNvPr id="0" name=""/>
        <dsp:cNvSpPr/>
      </dsp:nvSpPr>
      <dsp:spPr>
        <a:xfrm>
          <a:off x="0" y="44957"/>
          <a:ext cx="8128000" cy="605882"/>
        </a:xfrm>
        <a:prstGeom prst="rect">
          <a:avLst/>
        </a:prstGeom>
        <a:solidFill>
          <a:schemeClr val="accent1">
            <a:lumMod val="40000"/>
            <a:lumOff val="6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altLang="ru-RU" sz="2000" b="0"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Креативное самовыражение</a:t>
          </a:r>
          <a:endParaRPr lang="ru-RU" sz="2000" b="0" kern="1200" dirty="0">
            <a:solidFill>
              <a:srgbClr val="002060"/>
            </a:solidFill>
          </a:endParaRPr>
        </a:p>
      </dsp:txBody>
      <dsp:txXfrm>
        <a:off x="0" y="44957"/>
        <a:ext cx="8128000" cy="605882"/>
      </dsp:txXfrm>
    </dsp:sp>
    <dsp:sp modelId="{2107805E-018F-46E1-85CD-99EF3BCFA586}">
      <dsp:nvSpPr>
        <dsp:cNvPr id="0" name=""/>
        <dsp:cNvSpPr/>
      </dsp:nvSpPr>
      <dsp:spPr>
        <a:xfrm>
          <a:off x="0" y="639680"/>
          <a:ext cx="4064000" cy="1008005"/>
        </a:xfrm>
        <a:prstGeom prst="rect">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50000"/>
            </a:lnSpc>
            <a:spcBef>
              <a:spcPct val="0"/>
            </a:spcBef>
            <a:spcAft>
              <a:spcPct val="35000"/>
            </a:spcAft>
            <a:buNone/>
          </a:pP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письменное</a:t>
          </a:r>
        </a:p>
        <a:p>
          <a:pPr marL="0" lvl="0" indent="0" algn="ctr" defTabSz="889000">
            <a:lnSpc>
              <a:spcPct val="50000"/>
            </a:lnSpc>
            <a:spcBef>
              <a:spcPct val="0"/>
            </a:spcBef>
            <a:spcAft>
              <a:spcPct val="35000"/>
            </a:spcAft>
            <a:buNone/>
          </a:pPr>
          <a:r>
            <a:rPr lang="ru-RU" altLang="ru-RU" sz="2000" b="0"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или</a:t>
          </a: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 устное</a:t>
          </a:r>
          <a:endParaRPr 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dsp:txBody>
      <dsp:txXfrm>
        <a:off x="0" y="639680"/>
        <a:ext cx="4064000" cy="1008005"/>
      </dsp:txXfrm>
    </dsp:sp>
    <dsp:sp modelId="{93C064DD-E0B8-425A-96A1-A5BE1286E701}">
      <dsp:nvSpPr>
        <dsp:cNvPr id="0" name=""/>
        <dsp:cNvSpPr/>
      </dsp:nvSpPr>
      <dsp:spPr>
        <a:xfrm>
          <a:off x="4064000" y="639075"/>
          <a:ext cx="4064000" cy="1008005"/>
        </a:xfrm>
        <a:prstGeom prst="rect">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художественное </a:t>
          </a:r>
          <a:r>
            <a:rPr lang="ru-RU" altLang="ru-RU" sz="2000" b="0"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или</a:t>
          </a: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 символическое</a:t>
          </a:r>
          <a:endParaRPr 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dsp:txBody>
      <dsp:txXfrm>
        <a:off x="4064000" y="639075"/>
        <a:ext cx="4064000" cy="1008005"/>
      </dsp:txXfrm>
    </dsp:sp>
    <dsp:sp modelId="{65027373-F1E0-41B9-A4E7-03623259C7D6}">
      <dsp:nvSpPr>
        <dsp:cNvPr id="0" name=""/>
        <dsp:cNvSpPr/>
      </dsp:nvSpPr>
      <dsp:spPr>
        <a:xfrm>
          <a:off x="0" y="1791727"/>
          <a:ext cx="8128000" cy="134290"/>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E7480-629D-4EA4-916B-491337D392FC}">
      <dsp:nvSpPr>
        <dsp:cNvPr id="0" name=""/>
        <dsp:cNvSpPr/>
      </dsp:nvSpPr>
      <dsp:spPr>
        <a:xfrm>
          <a:off x="543017" y="223106"/>
          <a:ext cx="3770159" cy="3345127"/>
        </a:xfrm>
        <a:prstGeom prst="pie">
          <a:avLst>
            <a:gd name="adj1" fmla="val 16200000"/>
            <a:gd name="adj2" fmla="val 1800000"/>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dirty="0"/>
            <a:t>Выдвижение креативных идей</a:t>
          </a:r>
        </a:p>
      </dsp:txBody>
      <dsp:txXfrm>
        <a:off x="2529981" y="931954"/>
        <a:ext cx="1346485" cy="995573"/>
      </dsp:txXfrm>
    </dsp:sp>
    <dsp:sp modelId="{612E1D1D-80DF-434F-9B53-4AF0D177CE22}">
      <dsp:nvSpPr>
        <dsp:cNvPr id="0" name=""/>
        <dsp:cNvSpPr/>
      </dsp:nvSpPr>
      <dsp:spPr>
        <a:xfrm>
          <a:off x="333946" y="194168"/>
          <a:ext cx="4050514" cy="3641940"/>
        </a:xfrm>
        <a:prstGeom prst="pie">
          <a:avLst>
            <a:gd name="adj1" fmla="val 1800000"/>
            <a:gd name="adj2" fmla="val 9000000"/>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dirty="0"/>
            <a:t>Уточнение и совершенствование идей</a:t>
          </a:r>
        </a:p>
      </dsp:txBody>
      <dsp:txXfrm>
        <a:off x="1298354" y="2557094"/>
        <a:ext cx="2169918" cy="953841"/>
      </dsp:txXfrm>
    </dsp:sp>
    <dsp:sp modelId="{87A1A72C-3AB1-47C0-90D5-398E6760E241}">
      <dsp:nvSpPr>
        <dsp:cNvPr id="0" name=""/>
        <dsp:cNvSpPr/>
      </dsp:nvSpPr>
      <dsp:spPr>
        <a:xfrm>
          <a:off x="380409" y="146185"/>
          <a:ext cx="3819801" cy="3498970"/>
        </a:xfrm>
        <a:prstGeom prst="pie">
          <a:avLst>
            <a:gd name="adj1" fmla="val 9000000"/>
            <a:gd name="adj2" fmla="val 16200000"/>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dirty="0"/>
            <a:t>Выдвижение разнообразных идей</a:t>
          </a:r>
        </a:p>
      </dsp:txBody>
      <dsp:txXfrm>
        <a:off x="822869" y="887633"/>
        <a:ext cx="1364214" cy="1041360"/>
      </dsp:txXfrm>
    </dsp:sp>
    <dsp:sp modelId="{47505B7A-D6FC-401B-9D8D-AC22B2D65A95}">
      <dsp:nvSpPr>
        <dsp:cNvPr id="0" name=""/>
        <dsp:cNvSpPr/>
      </dsp:nvSpPr>
      <dsp:spPr>
        <a:xfrm>
          <a:off x="708816" y="13207"/>
          <a:ext cx="3759286" cy="3759286"/>
        </a:xfrm>
        <a:prstGeom prst="circularArrow">
          <a:avLst>
            <a:gd name="adj1" fmla="val 5085"/>
            <a:gd name="adj2" fmla="val 327528"/>
            <a:gd name="adj3" fmla="val 1472472"/>
            <a:gd name="adj4" fmla="val 16199432"/>
            <a:gd name="adj5" fmla="val 5932"/>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58F4398-F0A8-402E-AD9E-BDDFB41A2E01}">
      <dsp:nvSpPr>
        <dsp:cNvPr id="0" name=""/>
        <dsp:cNvSpPr/>
      </dsp:nvSpPr>
      <dsp:spPr>
        <a:xfrm>
          <a:off x="196927" y="209671"/>
          <a:ext cx="4200777" cy="3759286"/>
        </a:xfrm>
        <a:prstGeom prst="circularArrow">
          <a:avLst>
            <a:gd name="adj1" fmla="val 5085"/>
            <a:gd name="adj2" fmla="val 327528"/>
            <a:gd name="adj3" fmla="val 8671970"/>
            <a:gd name="adj4" fmla="val 1800502"/>
            <a:gd name="adj5" fmla="val 5932"/>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5768C90D-36A6-4192-9F30-D06859163ACC}">
      <dsp:nvSpPr>
        <dsp:cNvPr id="0" name=""/>
        <dsp:cNvSpPr/>
      </dsp:nvSpPr>
      <dsp:spPr>
        <a:xfrm>
          <a:off x="274395" y="13431"/>
          <a:ext cx="3759286" cy="3759286"/>
        </a:xfrm>
        <a:prstGeom prst="circularArrow">
          <a:avLst>
            <a:gd name="adj1" fmla="val 5085"/>
            <a:gd name="adj2" fmla="val 327528"/>
            <a:gd name="adj3" fmla="val 15873039"/>
            <a:gd name="adj4" fmla="val 9000000"/>
            <a:gd name="adj5" fmla="val 5932"/>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E7480-629D-4EA4-916B-491337D392FC}">
      <dsp:nvSpPr>
        <dsp:cNvPr id="0" name=""/>
        <dsp:cNvSpPr/>
      </dsp:nvSpPr>
      <dsp:spPr>
        <a:xfrm>
          <a:off x="318618" y="172273"/>
          <a:ext cx="3289736" cy="3182745"/>
        </a:xfrm>
        <a:prstGeom prst="pie">
          <a:avLst>
            <a:gd name="adj1" fmla="val 16200000"/>
            <a:gd name="adj2" fmla="val 54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ru-RU" sz="1500" kern="1200" dirty="0"/>
            <a:t>Отбор креативных идей</a:t>
          </a:r>
        </a:p>
      </dsp:txBody>
      <dsp:txXfrm>
        <a:off x="2116224" y="1005849"/>
        <a:ext cx="1174906" cy="1515593"/>
      </dsp:txXfrm>
    </dsp:sp>
    <dsp:sp modelId="{612E1D1D-80DF-434F-9B53-4AF0D177CE22}">
      <dsp:nvSpPr>
        <dsp:cNvPr id="0" name=""/>
        <dsp:cNvSpPr/>
      </dsp:nvSpPr>
      <dsp:spPr>
        <a:xfrm>
          <a:off x="372723" y="250391"/>
          <a:ext cx="2962926" cy="2962926"/>
        </a:xfrm>
        <a:prstGeom prst="pie">
          <a:avLst>
            <a:gd name="adj1" fmla="val 5400000"/>
            <a:gd name="adj2" fmla="val 162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ru-RU" sz="1500" kern="1200" dirty="0"/>
            <a:t>Оценка сильных и слабых сторон идей</a:t>
          </a:r>
        </a:p>
      </dsp:txBody>
      <dsp:txXfrm>
        <a:off x="658434" y="1026395"/>
        <a:ext cx="1058187" cy="1410917"/>
      </dsp:txXfrm>
    </dsp:sp>
    <dsp:sp modelId="{C8E28254-6286-4F07-9103-881DD264C459}">
      <dsp:nvSpPr>
        <dsp:cNvPr id="0" name=""/>
        <dsp:cNvSpPr/>
      </dsp:nvSpPr>
      <dsp:spPr>
        <a:xfrm>
          <a:off x="182874" y="-12902"/>
          <a:ext cx="3557254" cy="3550428"/>
        </a:xfrm>
        <a:prstGeom prst="circularArrow">
          <a:avLst>
            <a:gd name="adj1" fmla="val 5085"/>
            <a:gd name="adj2" fmla="val 327528"/>
            <a:gd name="adj3" fmla="val 5072472"/>
            <a:gd name="adj4" fmla="val 162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985E411-20C8-4B52-87D4-285F9013DAAE}">
      <dsp:nvSpPr>
        <dsp:cNvPr id="0" name=""/>
        <dsp:cNvSpPr/>
      </dsp:nvSpPr>
      <dsp:spPr>
        <a:xfrm>
          <a:off x="145584" y="-13125"/>
          <a:ext cx="3417204" cy="3489959"/>
        </a:xfrm>
        <a:prstGeom prst="circularArrow">
          <a:avLst>
            <a:gd name="adj1" fmla="val 5085"/>
            <a:gd name="adj2" fmla="val 327528"/>
            <a:gd name="adj3" fmla="val 15872472"/>
            <a:gd name="adj4" fmla="val 54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D55D6F2E-DA61-4318-AEEE-D921BA735014}" type="datetimeFigureOut">
              <a:rPr lang="ru-RU" smtClean="0"/>
              <a:t>03.11.2021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912972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55D6F2E-DA61-4318-AEEE-D921BA735014}" type="datetimeFigureOut">
              <a:rPr lang="ru-RU" smtClean="0"/>
              <a:t>03.11.2021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159267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55D6F2E-DA61-4318-AEEE-D921BA735014}" type="datetimeFigureOut">
              <a:rPr lang="ru-RU" smtClean="0"/>
              <a:t>03.11.2021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4147987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D55D6F2E-DA61-4318-AEEE-D921BA735014}" type="datetimeFigureOut">
              <a:rPr lang="ru-RU" smtClean="0"/>
              <a:t>03.11.2021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5365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D55D6F2E-DA61-4318-AEEE-D921BA735014}" type="datetimeFigureOut">
              <a:rPr lang="ru-RU" smtClean="0"/>
              <a:t>03.11.2021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249198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D55D6F2E-DA61-4318-AEEE-D921BA735014}" type="datetimeFigureOut">
              <a:rPr lang="ru-RU" smtClean="0"/>
              <a:t>03.11.2021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878504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5D6F2E-DA61-4318-AEEE-D921BA735014}" type="datetimeFigureOut">
              <a:rPr lang="ru-RU" smtClean="0"/>
              <a:t>03.11.2021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885523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D55D6F2E-DA61-4318-AEEE-D921BA735014}" type="datetimeFigureOut">
              <a:rPr lang="ru-RU" smtClean="0"/>
              <a:t>03.11.2021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992948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D55D6F2E-DA61-4318-AEEE-D921BA735014}" type="datetimeFigureOut">
              <a:rPr lang="ru-RU" smtClean="0"/>
              <a:t>03.11.2021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780380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55D6F2E-DA61-4318-AEEE-D921BA735014}" type="datetimeFigureOut">
              <a:rPr lang="ru-RU" smtClean="0"/>
              <a:t>03.11.2021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982204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55D6F2E-DA61-4318-AEEE-D921BA735014}" type="datetimeFigureOut">
              <a:rPr lang="ru-RU" smtClean="0"/>
              <a:t>03.11.2021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51DFCA3-50D5-4291-AAD1-90AB058B92B6}"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768069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D55D6F2E-DA61-4318-AEEE-D921BA735014}" type="datetimeFigureOut">
              <a:rPr lang="ru-RU" smtClean="0"/>
              <a:t>03.11.2021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181302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D55D6F2E-DA61-4318-AEEE-D921BA735014}" type="datetimeFigureOut">
              <a:rPr lang="ru-RU" smtClean="0"/>
              <a:t>03.11.2021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51DFCA3-50D5-4291-AAD1-90AB058B92B6}"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865763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D55D6F2E-DA61-4318-AEEE-D921BA735014}" type="datetimeFigureOut">
              <a:rPr lang="ru-RU" smtClean="0"/>
              <a:t>03.11.2021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846654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55D6F2E-DA61-4318-AEEE-D921BA735014}" type="datetimeFigureOut">
              <a:rPr lang="ru-RU" smtClean="0"/>
              <a:t>03.11.2021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098118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55D6F2E-DA61-4318-AEEE-D921BA735014}" type="datetimeFigureOut">
              <a:rPr lang="ru-RU" smtClean="0"/>
              <a:t>03.11.2021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51DFCA3-50D5-4291-AAD1-90AB058B92B6}" type="slidenum">
              <a:rPr lang="ru-RU" smtClean="0"/>
              <a:t>‹#›</a:t>
            </a:fld>
            <a:endParaRPr lang="ru-RU"/>
          </a:p>
        </p:txBody>
      </p:sp>
    </p:spTree>
    <p:extLst>
      <p:ext uri="{BB962C8B-B14F-4D97-AF65-F5344CB8AC3E}">
        <p14:creationId xmlns:p14="http://schemas.microsoft.com/office/powerpoint/2010/main" val="3430918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bg2">
              <a:lumMod val="90000"/>
            </a:schemeClr>
          </a:fgClr>
          <a:bgClr>
            <a:schemeClr val="bg1"/>
          </a:bgClr>
        </a:patt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55D6F2E-DA61-4318-AEEE-D921BA735014}" type="datetimeFigureOut">
              <a:rPr lang="ru-RU" smtClean="0"/>
              <a:t>03.11.2021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51DFCA3-50D5-4291-AAD1-90AB058B92B6}" type="slidenum">
              <a:rPr lang="ru-RU" smtClean="0"/>
              <a:t>‹#›</a:t>
            </a:fld>
            <a:endParaRPr lang="ru-RU"/>
          </a:p>
        </p:txBody>
      </p:sp>
    </p:spTree>
    <p:extLst>
      <p:ext uri="{BB962C8B-B14F-4D97-AF65-F5344CB8AC3E}">
        <p14:creationId xmlns:p14="http://schemas.microsoft.com/office/powerpoint/2010/main" val="1153701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8.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microsoft.com/office/2007/relationships/hdphoto" Target="../media/hdphoto1.wdp"/><Relationship Id="rId9" Type="http://schemas.microsoft.com/office/2007/relationships/diagramDrawing" Target="../diagrams/drawing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8" Type="http://schemas.openxmlformats.org/officeDocument/2006/relationships/hyperlink" Target="&#1063;&#1043;_7_2019_&#1076;&#1077;&#1084;&#1086;&#1074;&#1077;&#1088;&#1089;&#1080;&#1103;%20(3).pdf" TargetMode="External"/><Relationship Id="rId3" Type="http://schemas.openxmlformats.org/officeDocument/2006/relationships/image" Target="../media/image7.png"/><Relationship Id="rId7" Type="http://schemas.openxmlformats.org/officeDocument/2006/relationships/hyperlink" Target="&#1063;&#1043;_2019_&#1086;&#1089;&#1085;&#1086;&#1074;&#1085;&#1099;&#1077;%20&#1087;&#1086;&#1076;&#1093;&#1086;&#1076;&#1099;.pdf"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1063;&#1043;_5_2019_&#1093;&#1072;&#1088;&#1072;&#1082;&#1090;&#1077;&#1088;&#1080;&#1089;&#1090;&#1080;&#1082;&#1080;%20&#1080;%20&#1089;&#1080;&#1089;&#1090;&#1077;&#1084;&#1072;%20&#1086;&#1094;&#1077;&#1085;&#1080;&#1074;&#1072;&#1085;&#1080;&#1103;.pdf" TargetMode="External"/><Relationship Id="rId5" Type="http://schemas.openxmlformats.org/officeDocument/2006/relationships/hyperlink" Target="&#1063;&#1043;_5_2019_&#1076;&#1077;&#1084;&#1086;&#1074;&#1077;&#1088;&#1089;&#1080;&#1103;%20(3)%20(1).pdf" TargetMode="Externa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6" Type="http://schemas.microsoft.com/office/2007/relationships/hdphoto" Target="../media/hdphoto3.wdp"/><Relationship Id="rId5" Type="http://schemas.openxmlformats.org/officeDocument/2006/relationships/image" Target="../media/image10.png"/><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microsoft.com/office/2007/relationships/hdphoto" Target="../media/hdphoto1.wdp"/><Relationship Id="rId9" Type="http://schemas.microsoft.com/office/2007/relationships/diagramDrawing" Target="../diagrams/drawing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hyperlink" Target="&#1045;&#1043;_7_2019_&#1076;&#1077;&#1084;&#1086;&#1074;&#1077;&#1088;&#1089;&#1080;&#1103;.pdf" TargetMode="External"/><Relationship Id="rId3" Type="http://schemas.openxmlformats.org/officeDocument/2006/relationships/image" Target="../media/image7.png"/><Relationship Id="rId7" Type="http://schemas.openxmlformats.org/officeDocument/2006/relationships/hyperlink" Target="&#1045;&#1043;_5_2019_&#1093;&#1072;&#1088;&#1072;&#1082;&#1090;&#1077;&#1088;&#1080;&#1089;&#1090;&#1080;&#1082;&#1080;%20&#1080;%20&#1089;&#1080;&#1089;&#1090;&#1077;&#1084;&#1072;%20&#1086;&#1094;&#1077;&#1085;&#1080;&#1074;&#1072;&#1085;&#1080;&#1103;.pdf"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1045;&#1043;_2019_&#1086;&#1089;&#1085;&#1086;&#1074;&#1085;&#1099;&#1077;%20&#1087;&#1086;&#1076;&#1093;&#1086;&#1076;&#1099;.pdf" TargetMode="External"/><Relationship Id="rId5" Type="http://schemas.openxmlformats.org/officeDocument/2006/relationships/hyperlink" Target="&#1045;&#1043;_5_2019_&#1076;&#1077;&#1084;&#1086;&#1074;&#1077;&#1088;&#1089;&#1080;&#1103;%20(1).pdf" TargetMode="Externa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11.pn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1052;&#1040;_5_2019_&#1093;&#1072;&#1088;&#1072;&#1082;&#1090;&#1077;&#1088;&#1080;&#1089;&#1090;&#1080;&#1082;&#1080;%20&#1079;&#1072;&#1076;&#1072;&#1085;&#1080;&#1081;%20&#1080;%20&#1089;&#1080;&#1089;&#1090;&#1077;&#1084;&#1072;%20&#1086;&#1094;&#1077;&#1085;&#1080;&#1074;&#1072;&#1085;&#1080;&#1103;.pdf"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1052;&#1040;_2019_&#1086;&#1089;&#1085;&#1086;&#1074;&#1085;&#1099;&#1077;%20&#1087;&#1086;&#1076;&#1093;&#1086;&#1076;&#1099;.pdf" TargetMode="External"/><Relationship Id="rId5" Type="http://schemas.openxmlformats.org/officeDocument/2006/relationships/hyperlink" Target="&#1052;&#1040;_5_2019_&#1076;&#1077;&#1084;&#1086;&#1074;&#1077;&#1088;&#1089;&#1080;&#1103;%20(1).pdf" TargetMode="External"/><Relationship Id="rId4" Type="http://schemas.microsoft.com/office/2007/relationships/hdphoto" Target="../media/hdphoto1.wdp"/></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12.png"/><Relationship Id="rId4" Type="http://schemas.microsoft.com/office/2007/relationships/hdphoto" Target="../media/hdphoto1.wdp"/></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8" Type="http://schemas.openxmlformats.org/officeDocument/2006/relationships/hyperlink" Target="&#1060;&#1043;_7_2019_&#1076;&#1077;&#1084;&#1086;&#1074;&#1077;&#1088;&#1089;&#1080;&#1103;.pdf" TargetMode="External"/><Relationship Id="rId3" Type="http://schemas.openxmlformats.org/officeDocument/2006/relationships/image" Target="../media/image7.png"/><Relationship Id="rId7" Type="http://schemas.openxmlformats.org/officeDocument/2006/relationships/hyperlink" Target="&#1060;&#1043;_5_2019_&#1093;&#1072;&#1088;&#1072;&#1082;&#1090;&#1077;&#1088;&#1080;&#1089;&#1090;&#1080;&#1082;&#1080;%20&#1079;&#1072;&#1076;&#1072;&#1085;&#1080;&#1081;%20&#1080;%20&#1089;&#1080;&#1089;&#1090;&#1077;&#1084;&#1072;%20&#1086;&#1094;&#1077;&#1085;&#1080;&#1074;&#1072;&#1085;&#1080;&#1103;.pdf"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1060;&#1043;_2019_&#1086;&#1089;&#1085;&#1086;&#1074;&#1085;&#1099;&#1077;%20&#1087;&#1086;&#1076;&#1093;&#1086;&#1076;&#1099;.pdf" TargetMode="External"/><Relationship Id="rId5" Type="http://schemas.openxmlformats.org/officeDocument/2006/relationships/hyperlink" Target="&#1060;&#1043;_5_2019_&#1076;&#1077;&#1084;&#1086;&#1074;&#1077;&#1088;&#1089;&#1080;&#1103;%20(1).pdf" TargetMode="External"/><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6" Type="http://schemas.microsoft.com/office/2007/relationships/hdphoto" Target="../media/hdphoto6.wdp"/><Relationship Id="rId5" Type="http://schemas.openxmlformats.org/officeDocument/2006/relationships/image" Target="../media/image13.pn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46.xml.rels><?xml version="1.0" encoding="UTF-8" standalone="yes"?>
<Relationships xmlns="http://schemas.openxmlformats.org/package/2006/relationships"><Relationship Id="rId8" Type="http://schemas.openxmlformats.org/officeDocument/2006/relationships/hyperlink" Target="&#1043;&#1050;_7_2019_&#1076;&#1077;&#1084;&#1086;&#1074;&#1077;&#1088;&#1089;&#1080;&#1103;.pdf" TargetMode="External"/><Relationship Id="rId3" Type="http://schemas.openxmlformats.org/officeDocument/2006/relationships/image" Target="../media/image7.png"/><Relationship Id="rId7" Type="http://schemas.openxmlformats.org/officeDocument/2006/relationships/hyperlink" Target="&#1043;&#1050;_5_2019_&#1093;&#1072;&#1088;&#1072;&#1082;&#1090;&#1077;&#1088;&#1080;&#1089;&#1090;&#1080;&#1082;&#1080;%20&#1080;%20&#1089;&#1080;&#1089;&#1090;&#1077;&#1084;&#1072;%20&#1086;&#1094;&#1077;&#1085;&#1080;&#1074;&#1072;&#1085;&#1080;&#1103;.pdf"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1043;&#1050;_2019_&#1086;&#1089;&#1085;&#1086;&#1074;&#1085;&#1099;&#1077;%20&#1087;&#1086;&#1076;&#1093;&#1086;&#1076;&#1099;.pdf" TargetMode="External"/><Relationship Id="rId5" Type="http://schemas.openxmlformats.org/officeDocument/2006/relationships/hyperlink" Target="&#1043;&#1050;_5_2019_&#1076;&#1077;&#1084;&#1086;&#1074;&#1077;&#1088;&#1089;&#1080;&#1103;%20(1).pdf" TargetMode="External"/><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7.png"/><Relationship Id="rId7" Type="http://schemas.openxmlformats.org/officeDocument/2006/relationships/diagramQuickStyle" Target="../diagrams/quickStyle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microsoft.com/office/2007/relationships/hdphoto" Target="../media/hdphoto1.wdp"/><Relationship Id="rId9" Type="http://schemas.microsoft.com/office/2007/relationships/diagramDrawing" Target="../diagrams/drawing3.xml"/></Relationships>
</file>

<file path=ppt/slides/_rels/slide50.xml.rels><?xml version="1.0" encoding="UTF-8" standalone="yes"?>
<Relationships xmlns="http://schemas.openxmlformats.org/package/2006/relationships"><Relationship Id="rId8" Type="http://schemas.openxmlformats.org/officeDocument/2006/relationships/diagramColors" Target="../diagrams/colors4.xml"/><Relationship Id="rId13" Type="http://schemas.openxmlformats.org/officeDocument/2006/relationships/diagramColors" Target="../diagrams/colors5.xml"/><Relationship Id="rId3" Type="http://schemas.openxmlformats.org/officeDocument/2006/relationships/image" Target="../media/image7.png"/><Relationship Id="rId7" Type="http://schemas.openxmlformats.org/officeDocument/2006/relationships/diagramQuickStyle" Target="../diagrams/quickStyle4.xml"/><Relationship Id="rId12" Type="http://schemas.openxmlformats.org/officeDocument/2006/relationships/diagramQuickStyle" Target="../diagrams/quickStyle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Layout" Target="../diagrams/layout4.xml"/><Relationship Id="rId11" Type="http://schemas.openxmlformats.org/officeDocument/2006/relationships/diagramLayout" Target="../diagrams/layout5.xml"/><Relationship Id="rId5" Type="http://schemas.openxmlformats.org/officeDocument/2006/relationships/diagramData" Target="../diagrams/data4.xml"/><Relationship Id="rId10" Type="http://schemas.openxmlformats.org/officeDocument/2006/relationships/diagramData" Target="../diagrams/data5.xml"/><Relationship Id="rId4" Type="http://schemas.microsoft.com/office/2007/relationships/hdphoto" Target="../media/hdphoto1.wdp"/><Relationship Id="rId9" Type="http://schemas.microsoft.com/office/2007/relationships/diagramDrawing" Target="../diagrams/drawing4.xml"/><Relationship Id="rId14" Type="http://schemas.microsoft.com/office/2007/relationships/diagramDrawing" Target="../diagrams/drawing5.xml"/></Relationships>
</file>

<file path=ppt/slides/_rels/slide51.xml.rels><?xml version="1.0" encoding="UTF-8" standalone="yes"?>
<Relationships xmlns="http://schemas.openxmlformats.org/package/2006/relationships"><Relationship Id="rId8" Type="http://schemas.openxmlformats.org/officeDocument/2006/relationships/hyperlink" Target="&#1050;&#1052;_2019_&#1086;&#1089;&#1085;&#1086;&#1074;&#1085;&#1099;&#1077;%20&#1087;&#1086;&#1076;&#1093;&#1086;&#1076;&#1099;.pdf" TargetMode="External"/><Relationship Id="rId3" Type="http://schemas.openxmlformats.org/officeDocument/2006/relationships/image" Target="../media/image7.png"/><Relationship Id="rId7" Type="http://schemas.openxmlformats.org/officeDocument/2006/relationships/hyperlink" Target="&#1050;&#1052;_7_2019_&#1076;&#1077;&#1084;&#1086;&#1074;&#1077;&#1088;&#1089;&#1080;&#1103;.pdf"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1050;&#1052;_5_2019_&#1093;&#1072;&#1088;&#1072;&#1082;&#1090;&#1077;&#1088;&#1080;&#1089;&#1090;&#1080;&#1082;&#1080;%20&#1079;&#1072;&#1076;&#1072;&#1085;&#1080;&#1081;%20&#1080;%20&#1089;&#1080;&#1089;&#1090;&#1077;&#1084;&#1072;%20&#1086;&#1094;&#1077;&#1085;&#1080;&#1074;&#1072;&#1085;&#1080;&#1103;.pdf" TargetMode="External"/><Relationship Id="rId5" Type="http://schemas.openxmlformats.org/officeDocument/2006/relationships/hyperlink" Target="&#1050;&#1052;_5_2019_&#1076;&#1077;&#1084;&#1086;&#1074;&#1077;&#1088;&#1089;&#1080;&#1103;%20(3).pdf" TargetMode="External"/><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8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3" Type="http://schemas.openxmlformats.org/officeDocument/2006/relationships/hyperlink" Target="&#1057;&#1073;&#1086;&#1088;&#1085;&#1080;&#1082;%20&#1089;&#1080;&#1090;&#1091;&#1072;&#1094;&#1080;&#1086;&#1085;&#1085;&#1099;&#1093;%20&#1079;&#1072;&#1076;&#1072;&#1095;%20&#1080;&#1079;&#1076;&#1072;&#1085;&#1080;&#1077;%20&#1059;&#1095;&#1080;&#1090;&#1077;&#1083;&#1100;1.pdf"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hyperlink" Target="3.%20&#1050;&#1077;&#1081;&#1089;&#1086;&#1074;&#1099;&#1077;%20&#1087;&#1088;&#1072;&#1082;&#1090;&#1080;&#1082;&#1080;_&#1056;&#1086;&#1089;&#1085;&#1072;&#1085;&#1086;_%2012.03.13.pptx" TargetMode="External"/><Relationship Id="rId4" Type="http://schemas.openxmlformats.org/officeDocument/2006/relationships/hyperlink" Target="1-ex__pisa.pdf" TargetMode="External"/></Relationships>
</file>

<file path=ppt/slides/_rels/slide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9.xml.rels><?xml version="1.0" encoding="UTF-8" standalone="yes"?>
<Relationships xmlns="http://schemas.openxmlformats.org/package/2006/relationships"><Relationship Id="rId8" Type="http://schemas.openxmlformats.org/officeDocument/2006/relationships/hyperlink" Target="https://drive.google.com/drive/folders/1S177pwXhAS8UH9SoGfwIoNkMSFEM3Smh?usp=sharing" TargetMode="External"/><Relationship Id="rId3" Type="http://schemas.openxmlformats.org/officeDocument/2006/relationships/hyperlink" Target="https://www.youtube.com/watch?v=iSu9YUjFPCg" TargetMode="External"/><Relationship Id="rId7" Type="http://schemas.openxmlformats.org/officeDocument/2006/relationships/hyperlink" Target="http://skiv.instrao.ru/bank-zadaniy/"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kiv.instrao.ru/support/demonstratsionnye-materialya/" TargetMode="External"/><Relationship Id="rId5" Type="http://schemas.openxmlformats.org/officeDocument/2006/relationships/hyperlink" Target="http://skiv.instrao.ru/content/board1/kratkaya-informatsiya/razrabotchiki/publikatsii/" TargetMode="External"/><Relationship Id="rId10" Type="http://schemas.microsoft.com/office/2007/relationships/hdphoto" Target="../media/hdphoto1.wdp"/><Relationship Id="rId4" Type="http://schemas.openxmlformats.org/officeDocument/2006/relationships/hyperlink" Target="https://drive.google.com/drive/folders/1GvTCEh2Wjez9p4uorDh0DV_h_VsXpAs6?usp=sharing" TargetMode="External"/><Relationship Id="rId9" Type="http://schemas.openxmlformats.org/officeDocument/2006/relationships/image" Target="../media/image7.png"/></Relationships>
</file>

<file path=ppt/slides/_rels/slide10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0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0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0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0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0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2" name="Подзаголовок 11">
            <a:extLst>
              <a:ext uri="{FF2B5EF4-FFF2-40B4-BE49-F238E27FC236}">
                <a16:creationId xmlns:a16="http://schemas.microsoft.com/office/drawing/2014/main" id="{A1FD69C0-C247-49E5-A042-DADE45EE5B68}"/>
              </a:ext>
            </a:extLst>
          </p:cNvPr>
          <p:cNvSpPr>
            <a:spLocks noGrp="1"/>
          </p:cNvSpPr>
          <p:nvPr>
            <p:ph type="subTitle" idx="1"/>
          </p:nvPr>
        </p:nvSpPr>
        <p:spPr/>
        <p:txBody>
          <a:bodyPr/>
          <a:lstStyle/>
          <a:p>
            <a:endParaRPr lang="ru-RU"/>
          </a:p>
        </p:txBody>
      </p:sp>
      <p:pic>
        <p:nvPicPr>
          <p:cNvPr id="14" name="Рисунок 13">
            <a:extLst>
              <a:ext uri="{FF2B5EF4-FFF2-40B4-BE49-F238E27FC236}">
                <a16:creationId xmlns:a16="http://schemas.microsoft.com/office/drawing/2014/main" id="{44AC4DFF-85D5-4F5B-A256-C431AAA785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67043" y="428368"/>
            <a:ext cx="10329717" cy="6041254"/>
          </a:xfrm>
          <a:prstGeom prst="rect">
            <a:avLst/>
          </a:prstGeom>
        </p:spPr>
      </p:pic>
      <p:sp>
        <p:nvSpPr>
          <p:cNvPr id="15" name="TextBox 14">
            <a:extLst>
              <a:ext uri="{FF2B5EF4-FFF2-40B4-BE49-F238E27FC236}">
                <a16:creationId xmlns:a16="http://schemas.microsoft.com/office/drawing/2014/main" id="{45A2655A-FAB5-45B8-8E37-AA4D66A0D349}"/>
              </a:ext>
            </a:extLst>
          </p:cNvPr>
          <p:cNvSpPr txBox="1"/>
          <p:nvPr/>
        </p:nvSpPr>
        <p:spPr>
          <a:xfrm>
            <a:off x="10027164" y="5109687"/>
            <a:ext cx="1793290" cy="461665"/>
          </a:xfrm>
          <a:prstGeom prst="rect">
            <a:avLst/>
          </a:prstGeom>
          <a:noFill/>
        </p:spPr>
        <p:txBody>
          <a:bodyPr wrap="square" rtlCol="0">
            <a:spAutoFit/>
          </a:bodyPr>
          <a:lstStyle/>
          <a:p>
            <a:r>
              <a:rPr lang="ru-RU" sz="1200" b="1" dirty="0">
                <a:solidFill>
                  <a:schemeClr val="accent6">
                    <a:lumMod val="50000"/>
                  </a:schemeClr>
                </a:solidFill>
                <a:latin typeface="Arial" panose="020B0604020202020204" pitchFamily="34" charset="0"/>
                <a:cs typeface="Arial" panose="020B0604020202020204" pitchFamily="34" charset="0"/>
              </a:rPr>
              <a:t>ГЛОБАЛЬНЫЕ КОМПЕТЕНЦИИ</a:t>
            </a:r>
          </a:p>
        </p:txBody>
      </p:sp>
      <p:sp>
        <p:nvSpPr>
          <p:cNvPr id="16" name="TextBox 15">
            <a:extLst>
              <a:ext uri="{FF2B5EF4-FFF2-40B4-BE49-F238E27FC236}">
                <a16:creationId xmlns:a16="http://schemas.microsoft.com/office/drawing/2014/main" id="{2E76F911-DAF0-403C-B15D-70BFE816B965}"/>
              </a:ext>
            </a:extLst>
          </p:cNvPr>
          <p:cNvSpPr txBox="1"/>
          <p:nvPr/>
        </p:nvSpPr>
        <p:spPr>
          <a:xfrm>
            <a:off x="6340135" y="1834399"/>
            <a:ext cx="1793290" cy="461665"/>
          </a:xfrm>
          <a:prstGeom prst="rect">
            <a:avLst/>
          </a:prstGeom>
          <a:noFill/>
        </p:spPr>
        <p:txBody>
          <a:bodyPr wrap="square" rtlCol="0">
            <a:spAutoFit/>
          </a:bodyPr>
          <a:lstStyle/>
          <a:p>
            <a:r>
              <a:rPr lang="ru-RU" sz="1200" b="1" dirty="0">
                <a:solidFill>
                  <a:schemeClr val="accent1">
                    <a:lumMod val="75000"/>
                  </a:schemeClr>
                </a:solidFill>
                <a:latin typeface="Arial" panose="020B0604020202020204" pitchFamily="34" charset="0"/>
                <a:cs typeface="Arial" panose="020B0604020202020204" pitchFamily="34" charset="0"/>
              </a:rPr>
              <a:t>ФИНАНСОВАЯ ГРАМОТНОСТЬ</a:t>
            </a:r>
            <a:endParaRPr lang="ru-RU" sz="1300" b="1"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243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336223" y="1166219"/>
            <a:ext cx="8915399" cy="2262781"/>
          </a:xfrm>
        </p:spPr>
        <p:txBody>
          <a:bodyPr>
            <a:normAutofit/>
          </a:bodyPr>
          <a:lstStyle/>
          <a:p>
            <a:pPr algn="ctr"/>
            <a:r>
              <a:rPr lang="ru-RU" sz="6000" dirty="0">
                <a:solidFill>
                  <a:srgbClr val="C00000"/>
                </a:solidFill>
              </a:rPr>
              <a:t>ФУНКЦИОНАЛЬНАЯ ГРАМОТНОСТЬ</a:t>
            </a:r>
          </a:p>
        </p:txBody>
      </p:sp>
      <p:sp>
        <p:nvSpPr>
          <p:cNvPr id="3" name="Подзаголовок 2">
            <a:extLst>
              <a:ext uri="{FF2B5EF4-FFF2-40B4-BE49-F238E27FC236}">
                <a16:creationId xmlns:a16="http://schemas.microsoft.com/office/drawing/2014/main" id="{ECEC4A5D-D6FC-4CE9-9807-FC13ECBA8C92}"/>
              </a:ext>
            </a:extLst>
          </p:cNvPr>
          <p:cNvSpPr>
            <a:spLocks noGrp="1"/>
          </p:cNvSpPr>
          <p:nvPr>
            <p:ph type="subTitle" idx="1"/>
          </p:nvPr>
        </p:nvSpPr>
        <p:spPr>
          <a:xfrm>
            <a:off x="1978771" y="3940016"/>
            <a:ext cx="9157338" cy="2088000"/>
          </a:xfrm>
        </p:spPr>
        <p:txBody>
          <a:bodyPr>
            <a:noAutofit/>
          </a:bodyPr>
          <a:lstStyle/>
          <a:p>
            <a:pPr algn="ctr">
              <a:spcAft>
                <a:spcPts val="1000"/>
              </a:spcAft>
            </a:pPr>
            <a:r>
              <a:rPr lang="ru-RU" sz="1800" b="1" dirty="0">
                <a:solidFill>
                  <a:srgbClr val="0070C0"/>
                </a:solidFill>
                <a:effectLst/>
                <a:latin typeface="Bookman Old Style" panose="02050604050505020204" pitchFamily="18" charset="0"/>
                <a:ea typeface="Calibri" panose="020F0502020204030204" pitchFamily="34" charset="0"/>
                <a:cs typeface="Times New Roman" panose="02020603050405020304" pitchFamily="18" charset="0"/>
              </a:rPr>
              <a:t>«УЧИТЬ ДЛЯ ЖИЗНИ: УСИЛЕНИЕ ЖИЗНЕННОЙ </a:t>
            </a:r>
            <a:endParaRPr lang="ru-RU"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1000"/>
              </a:spcAft>
            </a:pPr>
            <a:r>
              <a:rPr lang="ru-RU" sz="1800" b="1" dirty="0">
                <a:solidFill>
                  <a:srgbClr val="0070C0"/>
                </a:solidFill>
                <a:effectLst/>
                <a:latin typeface="Bookman Old Style" panose="02050604050505020204" pitchFamily="18" charset="0"/>
                <a:ea typeface="Calibri" panose="020F0502020204030204" pitchFamily="34" charset="0"/>
                <a:cs typeface="Times New Roman" panose="02020603050405020304" pitchFamily="18" charset="0"/>
              </a:rPr>
              <a:t>ВОСТРЕБОВАННОСТИ СОДЕРЖАНИЯ ОБРАЗОВАНИЯ»</a:t>
            </a:r>
            <a:endParaRPr lang="ru-RU" sz="4400" dirty="0">
              <a:solidFill>
                <a:srgbClr val="0070C0"/>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spTree>
    <p:extLst>
      <p:ext uri="{BB962C8B-B14F-4D97-AF65-F5344CB8AC3E}">
        <p14:creationId xmlns:p14="http://schemas.microsoft.com/office/powerpoint/2010/main" val="1459969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831488D-8661-40C5-A940-F18F2A8D7DB4}"/>
              </a:ext>
            </a:extLst>
          </p:cNvPr>
          <p:cNvSpPr>
            <a:spLocks noGrp="1"/>
          </p:cNvSpPr>
          <p:nvPr>
            <p:ph type="title"/>
          </p:nvPr>
        </p:nvSpPr>
        <p:spPr>
          <a:xfrm>
            <a:off x="4319993" y="406036"/>
            <a:ext cx="5132178" cy="488731"/>
          </a:xfrm>
        </p:spPr>
        <p:txBody>
          <a:bodyPr>
            <a:normAutofit/>
          </a:bodyPr>
          <a:lstStyle/>
          <a:p>
            <a:r>
              <a:rPr lang="ru-RU" sz="2400" b="1" dirty="0">
                <a:solidFill>
                  <a:srgbClr val="C00000"/>
                </a:solidFill>
              </a:rPr>
              <a:t>Немного из истории вопроса</a:t>
            </a:r>
          </a:p>
        </p:txBody>
      </p:sp>
      <p:sp>
        <p:nvSpPr>
          <p:cNvPr id="3" name="Объект 2">
            <a:extLst>
              <a:ext uri="{FF2B5EF4-FFF2-40B4-BE49-F238E27FC236}">
                <a16:creationId xmlns:a16="http://schemas.microsoft.com/office/drawing/2014/main" id="{11D7F450-E9BD-4D43-802B-1B1ABFA3EEF3}"/>
              </a:ext>
            </a:extLst>
          </p:cNvPr>
          <p:cNvSpPr>
            <a:spLocks noGrp="1"/>
          </p:cNvSpPr>
          <p:nvPr>
            <p:ph idx="1"/>
          </p:nvPr>
        </p:nvSpPr>
        <p:spPr>
          <a:xfrm>
            <a:off x="2132904" y="1068981"/>
            <a:ext cx="9506356" cy="3777622"/>
          </a:xfrm>
        </p:spPr>
        <p:txBody>
          <a:bodyPr>
            <a:noAutofit/>
          </a:bodyPr>
          <a:lstStyle/>
          <a:p>
            <a:r>
              <a:rPr lang="ru-RU" sz="1600" dirty="0"/>
              <a:t>1996г. Совет Европы в Берне обсуждает компетенции для Европы.</a:t>
            </a:r>
            <a:endParaRPr lang="ru-RU" sz="1600" b="0" i="0" dirty="0">
              <a:solidFill>
                <a:srgbClr val="333333"/>
              </a:solidFill>
              <a:effectLst/>
              <a:latin typeface="arial" panose="020B0604020202020204" pitchFamily="34" charset="0"/>
            </a:endParaRPr>
          </a:p>
          <a:p>
            <a:r>
              <a:rPr lang="ru-RU" sz="1600" dirty="0"/>
              <a:t>Определены пять ключевых компетенций, которыми «должны быть оснащены молодые европейцы»:</a:t>
            </a:r>
          </a:p>
          <a:p>
            <a:pPr>
              <a:buFont typeface="Courier New" panose="02070309020205020404" pitchFamily="49" charset="0"/>
              <a:buChar char="o"/>
            </a:pPr>
            <a:r>
              <a:rPr lang="ru-RU" sz="1600" dirty="0"/>
              <a:t>политические и социальные компетенции;</a:t>
            </a:r>
          </a:p>
          <a:p>
            <a:pPr>
              <a:buFont typeface="Courier New" panose="02070309020205020404" pitchFamily="49" charset="0"/>
              <a:buChar char="o"/>
            </a:pPr>
            <a:r>
              <a:rPr lang="ru-RU" sz="1600" dirty="0"/>
              <a:t>компетенции, связанные с жизнью в многокультурном обществе;</a:t>
            </a:r>
          </a:p>
          <a:p>
            <a:pPr>
              <a:buFont typeface="Courier New" panose="02070309020205020404" pitchFamily="49" charset="0"/>
              <a:buChar char="o"/>
            </a:pPr>
            <a:r>
              <a:rPr lang="ru-RU" sz="1600" dirty="0"/>
              <a:t>компетенции, относящиеся к владению устной и письменной коммуникацией;</a:t>
            </a:r>
          </a:p>
          <a:p>
            <a:pPr>
              <a:buFont typeface="Courier New" panose="02070309020205020404" pitchFamily="49" charset="0"/>
              <a:buChar char="o"/>
            </a:pPr>
            <a:r>
              <a:rPr lang="ru-RU" sz="1600" dirty="0"/>
              <a:t>компетенции, связанные с возрастанием информатизации общества;</a:t>
            </a:r>
          </a:p>
          <a:p>
            <a:pPr>
              <a:buFont typeface="Courier New" panose="02070309020205020404" pitchFamily="49" charset="0"/>
              <a:buChar char="o"/>
            </a:pPr>
            <a:r>
              <a:rPr lang="ru-RU" sz="1600" dirty="0"/>
              <a:t>способность учиться на протяжении жизни.</a:t>
            </a:r>
          </a:p>
          <a:p>
            <a:pPr marL="0" indent="0">
              <a:buNone/>
            </a:pPr>
            <a:endParaRPr lang="ru-RU" sz="1600" dirty="0"/>
          </a:p>
          <a:p>
            <a:r>
              <a:rPr lang="ru-RU" sz="1600" dirty="0"/>
              <a:t>2010г. Принятие Концепции модернизации российского образования. В ней провозглашен компетентностный подход к образованию.</a:t>
            </a:r>
          </a:p>
          <a:p>
            <a:r>
              <a:rPr lang="ru-RU" sz="1600" dirty="0"/>
              <a:t>2010-2012гг. – принятие ФГОС НОО, ООО, СОО. </a:t>
            </a:r>
          </a:p>
          <a:p>
            <a:r>
              <a:rPr lang="ru-RU" sz="1600" dirty="0"/>
              <a:t>С 2000 г. Россия участвует в Международных исследованиях качества образования.</a:t>
            </a:r>
          </a:p>
          <a:p>
            <a:pPr marL="0" indent="0">
              <a:buNone/>
            </a:pPr>
            <a:endParaRPr lang="ru-RU" sz="1600" dirty="0"/>
          </a:p>
          <a:p>
            <a:endParaRPr lang="ru-RU" sz="1600" dirty="0"/>
          </a:p>
          <a:p>
            <a:endParaRPr lang="ru-RU" sz="1600" dirty="0"/>
          </a:p>
          <a:p>
            <a:pPr marL="0" indent="0">
              <a:buNone/>
            </a:pPr>
            <a:r>
              <a:rPr lang="ru-RU" sz="1600" dirty="0"/>
              <a:t>      </a:t>
            </a:r>
          </a:p>
        </p:txBody>
      </p:sp>
    </p:spTree>
    <p:extLst>
      <p:ext uri="{BB962C8B-B14F-4D97-AF65-F5344CB8AC3E}">
        <p14:creationId xmlns:p14="http://schemas.microsoft.com/office/powerpoint/2010/main" val="2455725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TextBox 10">
            <a:extLst>
              <a:ext uri="{FF2B5EF4-FFF2-40B4-BE49-F238E27FC236}">
                <a16:creationId xmlns:a16="http://schemas.microsoft.com/office/drawing/2014/main" id="{672F2206-E03D-4192-9EED-C4B15F8E1DCB}"/>
              </a:ext>
            </a:extLst>
          </p:cNvPr>
          <p:cNvSpPr txBox="1"/>
          <p:nvPr/>
        </p:nvSpPr>
        <p:spPr>
          <a:xfrm>
            <a:off x="2972424" y="779223"/>
            <a:ext cx="8390994" cy="4739759"/>
          </a:xfrm>
          <a:prstGeom prst="rect">
            <a:avLst/>
          </a:prstGeom>
          <a:noFill/>
        </p:spPr>
        <p:txBody>
          <a:bodyPr wrap="square" rtlCol="0">
            <a:spAutoFit/>
          </a:bodyPr>
          <a:lstStyle/>
          <a:p>
            <a:endParaRPr lang="ru-RU" b="0" i="0" dirty="0">
              <a:solidFill>
                <a:srgbClr val="333333"/>
              </a:solidFill>
              <a:effectLst/>
            </a:endParaRPr>
          </a:p>
          <a:p>
            <a:r>
              <a:rPr lang="ru-RU" b="0" i="0" dirty="0">
                <a:solidFill>
                  <a:srgbClr val="333333"/>
                </a:solidFill>
                <a:effectLst/>
              </a:rPr>
              <a:t>«…общеобразовательная школа должна формировать целостную систему универсальных знаний, умений, навыков, а также опыт самостоятельной деятельности и личной ответственности обучающихся, то есть ключевые</a:t>
            </a:r>
          </a:p>
          <a:p>
            <a:pPr algn="l"/>
            <a:r>
              <a:rPr lang="ru-RU" b="0" i="0" dirty="0">
                <a:solidFill>
                  <a:srgbClr val="333333"/>
                </a:solidFill>
                <a:effectLst/>
              </a:rPr>
              <a:t>компетенции, определяющие современное качество образования».</a:t>
            </a:r>
          </a:p>
          <a:p>
            <a:pPr algn="l"/>
            <a:r>
              <a:rPr lang="ru-RU" sz="1400" b="0" i="0" u="sng" dirty="0">
                <a:solidFill>
                  <a:srgbClr val="333333"/>
                </a:solidFill>
                <a:effectLst/>
              </a:rPr>
              <a:t>Концепция модернизации Российского образования 2010 г.</a:t>
            </a:r>
          </a:p>
          <a:p>
            <a:endParaRPr lang="ru-RU" dirty="0">
              <a:solidFill>
                <a:srgbClr val="333333"/>
              </a:solidFill>
            </a:endParaRPr>
          </a:p>
          <a:p>
            <a:r>
              <a:rPr lang="ru-RU" dirty="0">
                <a:solidFill>
                  <a:srgbClr val="333333"/>
                </a:solidFill>
              </a:rPr>
              <a:t>Ученик считается компетентным по результатам тестирования, если он способен применить усвоенное на практике, то есть «перенести (компетентность) на определенные ситуации реальной жизни или на последующее обучение». </a:t>
            </a:r>
          </a:p>
          <a:p>
            <a:r>
              <a:rPr lang="ru-RU" dirty="0">
                <a:solidFill>
                  <a:srgbClr val="333333"/>
                </a:solidFill>
              </a:rPr>
              <a:t>В этом определении обратим внимание на то, что речь идет о способности </a:t>
            </a:r>
            <a:r>
              <a:rPr lang="ru-RU" b="1" dirty="0">
                <a:solidFill>
                  <a:srgbClr val="333333"/>
                </a:solidFill>
              </a:rPr>
              <a:t>переноса усвоенного на решение ситуаций, имеющих место в реальной жизни. </a:t>
            </a:r>
          </a:p>
          <a:p>
            <a:r>
              <a:rPr lang="ru-RU" b="1" dirty="0">
                <a:solidFill>
                  <a:srgbClr val="333333"/>
                </a:solidFill>
              </a:rPr>
              <a:t>Ключевое слово – реальная жизнь, для успешного функционирования в которой и необходимы знания и умения.</a:t>
            </a:r>
          </a:p>
        </p:txBody>
      </p:sp>
    </p:spTree>
    <p:extLst>
      <p:ext uri="{BB962C8B-B14F-4D97-AF65-F5344CB8AC3E}">
        <p14:creationId xmlns:p14="http://schemas.microsoft.com/office/powerpoint/2010/main" val="928569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867225" y="664780"/>
            <a:ext cx="8915400" cy="567558"/>
          </a:xfrm>
        </p:spPr>
        <p:txBody>
          <a:bodyPr>
            <a:normAutofit/>
          </a:bodyPr>
          <a:lstStyle/>
          <a:p>
            <a:pPr algn="just">
              <a:lnSpc>
                <a:spcPct val="115000"/>
              </a:lnSpc>
              <a:spcAft>
                <a:spcPts val="1000"/>
              </a:spcAft>
            </a:pPr>
            <a:r>
              <a:rPr lang="ru-RU" sz="2400" b="1" dirty="0">
                <a:solidFill>
                  <a:srgbClr val="C00000"/>
                </a:solidFill>
              </a:rPr>
              <a:t>Места России в исследовании PISA </a:t>
            </a:r>
            <a:endParaRPr lang="ru-RU" b="1" dirty="0">
              <a:solidFill>
                <a:srgbClr val="C00000"/>
              </a:solidFill>
            </a:endParaRPr>
          </a:p>
        </p:txBody>
      </p:sp>
      <p:pic>
        <p:nvPicPr>
          <p:cNvPr id="4" name="Рисунок 3">
            <a:extLst>
              <a:ext uri="{FF2B5EF4-FFF2-40B4-BE49-F238E27FC236}">
                <a16:creationId xmlns:a16="http://schemas.microsoft.com/office/drawing/2014/main" id="{1271A77E-8A78-4D83-AF0D-E482DB16FE41}"/>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23328" y="1232338"/>
            <a:ext cx="1410902" cy="1450400"/>
          </a:xfrm>
          <a:prstGeom prst="ellipse">
            <a:avLst/>
          </a:prstGeom>
          <a:ln>
            <a:noFill/>
          </a:ln>
          <a:effectLst>
            <a:outerShdw blurRad="50800" dist="50800" dir="5400000" algn="ctr" rotWithShape="0">
              <a:schemeClr val="bg1">
                <a:lumMod val="65000"/>
              </a:schemeClr>
            </a:outerShdw>
            <a:softEdge rad="112500"/>
          </a:effectLst>
        </p:spPr>
      </p:pic>
      <p:graphicFrame>
        <p:nvGraphicFramePr>
          <p:cNvPr id="2" name="Таблица 4">
            <a:extLst>
              <a:ext uri="{FF2B5EF4-FFF2-40B4-BE49-F238E27FC236}">
                <a16:creationId xmlns:a16="http://schemas.microsoft.com/office/drawing/2014/main" id="{ADCC5917-2082-4B9B-8694-73BE5E04C332}"/>
              </a:ext>
            </a:extLst>
          </p:cNvPr>
          <p:cNvGraphicFramePr>
            <a:graphicFrameLocks noGrp="1"/>
          </p:cNvGraphicFramePr>
          <p:nvPr>
            <p:extLst>
              <p:ext uri="{D42A27DB-BD31-4B8C-83A1-F6EECF244321}">
                <p14:modId xmlns:p14="http://schemas.microsoft.com/office/powerpoint/2010/main" val="637887107"/>
              </p:ext>
            </p:extLst>
          </p:nvPr>
        </p:nvGraphicFramePr>
        <p:xfrm>
          <a:off x="1661924" y="1448298"/>
          <a:ext cx="10120701" cy="2468880"/>
        </p:xfrm>
        <a:graphic>
          <a:graphicData uri="http://schemas.openxmlformats.org/drawingml/2006/table">
            <a:tbl>
              <a:tblPr firstRow="1" bandRow="1">
                <a:tableStyleId>{5C22544A-7EE6-4342-B048-85BDC9FD1C3A}</a:tableStyleId>
              </a:tblPr>
              <a:tblGrid>
                <a:gridCol w="2080620">
                  <a:extLst>
                    <a:ext uri="{9D8B030D-6E8A-4147-A177-3AD203B41FA5}">
                      <a16:colId xmlns:a16="http://schemas.microsoft.com/office/drawing/2014/main" val="3982357473"/>
                    </a:ext>
                  </a:extLst>
                </a:gridCol>
                <a:gridCol w="1148583">
                  <a:extLst>
                    <a:ext uri="{9D8B030D-6E8A-4147-A177-3AD203B41FA5}">
                      <a16:colId xmlns:a16="http://schemas.microsoft.com/office/drawing/2014/main" val="937544491"/>
                    </a:ext>
                  </a:extLst>
                </a:gridCol>
                <a:gridCol w="1148583">
                  <a:extLst>
                    <a:ext uri="{9D8B030D-6E8A-4147-A177-3AD203B41FA5}">
                      <a16:colId xmlns:a16="http://schemas.microsoft.com/office/drawing/2014/main" val="1937452059"/>
                    </a:ext>
                  </a:extLst>
                </a:gridCol>
                <a:gridCol w="1148583">
                  <a:extLst>
                    <a:ext uri="{9D8B030D-6E8A-4147-A177-3AD203B41FA5}">
                      <a16:colId xmlns:a16="http://schemas.microsoft.com/office/drawing/2014/main" val="1072531183"/>
                    </a:ext>
                  </a:extLst>
                </a:gridCol>
                <a:gridCol w="1148583">
                  <a:extLst>
                    <a:ext uri="{9D8B030D-6E8A-4147-A177-3AD203B41FA5}">
                      <a16:colId xmlns:a16="http://schemas.microsoft.com/office/drawing/2014/main" val="1559078645"/>
                    </a:ext>
                  </a:extLst>
                </a:gridCol>
                <a:gridCol w="1148583">
                  <a:extLst>
                    <a:ext uri="{9D8B030D-6E8A-4147-A177-3AD203B41FA5}">
                      <a16:colId xmlns:a16="http://schemas.microsoft.com/office/drawing/2014/main" val="1502525856"/>
                    </a:ext>
                  </a:extLst>
                </a:gridCol>
                <a:gridCol w="1148583">
                  <a:extLst>
                    <a:ext uri="{9D8B030D-6E8A-4147-A177-3AD203B41FA5}">
                      <a16:colId xmlns:a16="http://schemas.microsoft.com/office/drawing/2014/main" val="2603915676"/>
                    </a:ext>
                  </a:extLst>
                </a:gridCol>
                <a:gridCol w="1148583">
                  <a:extLst>
                    <a:ext uri="{9D8B030D-6E8A-4147-A177-3AD203B41FA5}">
                      <a16:colId xmlns:a16="http://schemas.microsoft.com/office/drawing/2014/main" val="3521025238"/>
                    </a:ext>
                  </a:extLst>
                </a:gridCol>
              </a:tblGrid>
              <a:tr h="0">
                <a:tc>
                  <a:txBody>
                    <a:bodyPr/>
                    <a:lstStyle/>
                    <a:p>
                      <a:endParaRPr lang="ru-RU" dirty="0"/>
                    </a:p>
                  </a:txBody>
                  <a:tcPr/>
                </a:tc>
                <a:tc>
                  <a:txBody>
                    <a:bodyPr/>
                    <a:lstStyle/>
                    <a:p>
                      <a:pPr algn="ctr"/>
                      <a:r>
                        <a:rPr lang="ru-RU" dirty="0"/>
                        <a:t>2000</a:t>
                      </a:r>
                    </a:p>
                  </a:txBody>
                  <a:tcPr/>
                </a:tc>
                <a:tc>
                  <a:txBody>
                    <a:bodyPr/>
                    <a:lstStyle/>
                    <a:p>
                      <a:pPr algn="ctr"/>
                      <a:r>
                        <a:rPr lang="ru-RU" dirty="0"/>
                        <a:t>2003</a:t>
                      </a:r>
                    </a:p>
                  </a:txBody>
                  <a:tcPr/>
                </a:tc>
                <a:tc>
                  <a:txBody>
                    <a:bodyPr/>
                    <a:lstStyle/>
                    <a:p>
                      <a:pPr algn="ctr"/>
                      <a:r>
                        <a:rPr lang="ru-RU" dirty="0"/>
                        <a:t>2006</a:t>
                      </a:r>
                    </a:p>
                  </a:txBody>
                  <a:tcPr/>
                </a:tc>
                <a:tc>
                  <a:txBody>
                    <a:bodyPr/>
                    <a:lstStyle/>
                    <a:p>
                      <a:pPr algn="ctr"/>
                      <a:r>
                        <a:rPr lang="ru-RU" dirty="0"/>
                        <a:t>2009</a:t>
                      </a:r>
                    </a:p>
                  </a:txBody>
                  <a:tcPr/>
                </a:tc>
                <a:tc>
                  <a:txBody>
                    <a:bodyPr/>
                    <a:lstStyle/>
                    <a:p>
                      <a:pPr algn="ctr"/>
                      <a:r>
                        <a:rPr lang="ru-RU" dirty="0"/>
                        <a:t>2012</a:t>
                      </a:r>
                    </a:p>
                  </a:txBody>
                  <a:tcPr/>
                </a:tc>
                <a:tc>
                  <a:txBody>
                    <a:bodyPr/>
                    <a:lstStyle/>
                    <a:p>
                      <a:pPr algn="ctr"/>
                      <a:r>
                        <a:rPr lang="ru-RU" dirty="0"/>
                        <a:t>2015</a:t>
                      </a:r>
                    </a:p>
                  </a:txBody>
                  <a:tcPr/>
                </a:tc>
                <a:tc>
                  <a:txBody>
                    <a:bodyPr/>
                    <a:lstStyle/>
                    <a:p>
                      <a:pPr algn="ctr"/>
                      <a:r>
                        <a:rPr lang="ru-RU" dirty="0"/>
                        <a:t>2018</a:t>
                      </a:r>
                    </a:p>
                  </a:txBody>
                  <a:tcPr/>
                </a:tc>
                <a:extLst>
                  <a:ext uri="{0D108BD9-81ED-4DB2-BD59-A6C34878D82A}">
                    <a16:rowId xmlns:a16="http://schemas.microsoft.com/office/drawing/2014/main" val="1560888955"/>
                  </a:ext>
                </a:extLst>
              </a:tr>
              <a:tr h="370840">
                <a:tc>
                  <a:txBody>
                    <a:bodyPr/>
                    <a:lstStyle/>
                    <a:p>
                      <a:r>
                        <a:rPr lang="ru-RU" b="1" dirty="0"/>
                        <a:t>Математика </a:t>
                      </a:r>
                    </a:p>
                  </a:txBody>
                  <a:tcPr/>
                </a:tc>
                <a:tc>
                  <a:txBody>
                    <a:bodyPr/>
                    <a:lstStyle/>
                    <a:p>
                      <a:pPr algn="ctr"/>
                      <a:r>
                        <a:rPr lang="ru-RU" sz="2000" b="1" dirty="0"/>
                        <a:t>21-25</a:t>
                      </a:r>
                    </a:p>
                    <a:p>
                      <a:pPr algn="ctr"/>
                      <a:r>
                        <a:rPr lang="ru-RU" sz="2000" b="1" dirty="0"/>
                        <a:t>из 32</a:t>
                      </a:r>
                    </a:p>
                  </a:txBody>
                  <a:tcPr/>
                </a:tc>
                <a:tc>
                  <a:txBody>
                    <a:bodyPr/>
                    <a:lstStyle/>
                    <a:p>
                      <a:pPr algn="ctr"/>
                      <a:r>
                        <a:rPr lang="ru-RU" sz="2000" b="1" dirty="0"/>
                        <a:t>29-31 </a:t>
                      </a:r>
                    </a:p>
                    <a:p>
                      <a:pPr algn="ctr"/>
                      <a:r>
                        <a:rPr lang="ru-RU" sz="2000" b="1" dirty="0"/>
                        <a:t>из 40</a:t>
                      </a:r>
                    </a:p>
                  </a:txBody>
                  <a:tcPr/>
                </a:tc>
                <a:tc>
                  <a:txBody>
                    <a:bodyPr/>
                    <a:lstStyle/>
                    <a:p>
                      <a:pPr algn="ctr"/>
                      <a:r>
                        <a:rPr lang="ru-RU" sz="2000" b="1" dirty="0"/>
                        <a:t>32-36 </a:t>
                      </a:r>
                    </a:p>
                    <a:p>
                      <a:pPr algn="ctr"/>
                      <a:r>
                        <a:rPr lang="ru-RU" sz="2000" b="1" dirty="0"/>
                        <a:t>из 57</a:t>
                      </a:r>
                    </a:p>
                  </a:txBody>
                  <a:tcPr/>
                </a:tc>
                <a:tc>
                  <a:txBody>
                    <a:bodyPr/>
                    <a:lstStyle/>
                    <a:p>
                      <a:pPr algn="ctr"/>
                      <a:r>
                        <a:rPr lang="ru-RU" sz="2000" b="1" dirty="0"/>
                        <a:t>38-39 </a:t>
                      </a:r>
                    </a:p>
                    <a:p>
                      <a:pPr algn="ctr"/>
                      <a:r>
                        <a:rPr lang="ru-RU" sz="2000" b="1" dirty="0"/>
                        <a:t>из 65</a:t>
                      </a:r>
                    </a:p>
                  </a:txBody>
                  <a:tcPr/>
                </a:tc>
                <a:tc>
                  <a:txBody>
                    <a:bodyPr/>
                    <a:lstStyle/>
                    <a:p>
                      <a:pPr algn="ctr"/>
                      <a:r>
                        <a:rPr lang="ru-RU" sz="2000" b="1" dirty="0"/>
                        <a:t>31-39 </a:t>
                      </a:r>
                    </a:p>
                    <a:p>
                      <a:pPr algn="ctr"/>
                      <a:r>
                        <a:rPr lang="ru-RU" sz="2000" b="1" dirty="0"/>
                        <a:t>из 65</a:t>
                      </a:r>
                    </a:p>
                  </a:txBody>
                  <a:tcPr/>
                </a:tc>
                <a:tc>
                  <a:txBody>
                    <a:bodyPr/>
                    <a:lstStyle/>
                    <a:p>
                      <a:pPr algn="ctr"/>
                      <a:r>
                        <a:rPr lang="ru-RU" sz="2000" b="1" dirty="0"/>
                        <a:t>22-24 </a:t>
                      </a:r>
                    </a:p>
                    <a:p>
                      <a:pPr algn="ctr"/>
                      <a:r>
                        <a:rPr lang="ru-RU" sz="2000" b="1" dirty="0"/>
                        <a:t>из 70</a:t>
                      </a:r>
                    </a:p>
                  </a:txBody>
                  <a:tcPr/>
                </a:tc>
                <a:tc>
                  <a:txBody>
                    <a:bodyPr/>
                    <a:lstStyle/>
                    <a:p>
                      <a:pPr algn="ctr"/>
                      <a:r>
                        <a:rPr lang="ru-RU" sz="2000" b="1" dirty="0"/>
                        <a:t>27-35 </a:t>
                      </a:r>
                    </a:p>
                    <a:p>
                      <a:pPr algn="ctr"/>
                      <a:r>
                        <a:rPr lang="ru-RU" sz="2000" b="1" dirty="0"/>
                        <a:t>из 70</a:t>
                      </a:r>
                    </a:p>
                  </a:txBody>
                  <a:tcPr/>
                </a:tc>
                <a:extLst>
                  <a:ext uri="{0D108BD9-81ED-4DB2-BD59-A6C34878D82A}">
                    <a16:rowId xmlns:a16="http://schemas.microsoft.com/office/drawing/2014/main" val="4201079068"/>
                  </a:ext>
                </a:extLst>
              </a:tr>
              <a:tr h="573282">
                <a:tc>
                  <a:txBody>
                    <a:bodyPr/>
                    <a:lstStyle/>
                    <a:p>
                      <a:r>
                        <a:rPr lang="ru-RU" b="1" dirty="0"/>
                        <a:t>Естествознание </a:t>
                      </a:r>
                    </a:p>
                  </a:txBody>
                  <a:tcPr/>
                </a:tc>
                <a:tc>
                  <a:txBody>
                    <a:bodyPr/>
                    <a:lstStyle/>
                    <a:p>
                      <a:pPr algn="ctr"/>
                      <a:r>
                        <a:rPr lang="ru-RU" sz="2000" b="1" dirty="0"/>
                        <a:t>26-29</a:t>
                      </a:r>
                    </a:p>
                    <a:p>
                      <a:pPr algn="ctr"/>
                      <a:r>
                        <a:rPr lang="ru-RU" sz="2000" b="1" dirty="0"/>
                        <a:t>из 32</a:t>
                      </a:r>
                    </a:p>
                  </a:txBody>
                  <a:tcPr/>
                </a:tc>
                <a:tc>
                  <a:txBody>
                    <a:bodyPr/>
                    <a:lstStyle/>
                    <a:p>
                      <a:pPr algn="ctr"/>
                      <a:r>
                        <a:rPr lang="ru-RU" sz="2000" b="1" dirty="0"/>
                        <a:t>20-40 </a:t>
                      </a:r>
                    </a:p>
                    <a:p>
                      <a:pPr algn="ctr"/>
                      <a:r>
                        <a:rPr lang="ru-RU" sz="2000" b="1" dirty="0"/>
                        <a:t>из 40</a:t>
                      </a:r>
                    </a:p>
                  </a:txBody>
                  <a:tcPr/>
                </a:tc>
                <a:tc>
                  <a:txBody>
                    <a:bodyPr/>
                    <a:lstStyle/>
                    <a:p>
                      <a:pPr algn="ctr"/>
                      <a:r>
                        <a:rPr lang="ru-RU" sz="2000" b="1" dirty="0"/>
                        <a:t>33-38 </a:t>
                      </a:r>
                    </a:p>
                    <a:p>
                      <a:pPr algn="ctr"/>
                      <a:r>
                        <a:rPr lang="ru-RU" sz="2000" b="1" dirty="0"/>
                        <a:t>из 57</a:t>
                      </a:r>
                    </a:p>
                  </a:txBody>
                  <a:tcPr/>
                </a:tc>
                <a:tc>
                  <a:txBody>
                    <a:bodyPr/>
                    <a:lstStyle/>
                    <a:p>
                      <a:pPr algn="ctr"/>
                      <a:r>
                        <a:rPr lang="ru-RU" sz="2000" b="1" dirty="0"/>
                        <a:t>38-40 </a:t>
                      </a:r>
                    </a:p>
                    <a:p>
                      <a:pPr algn="ctr"/>
                      <a:r>
                        <a:rPr lang="ru-RU" sz="2000" b="1" dirty="0"/>
                        <a:t>из 65</a:t>
                      </a:r>
                    </a:p>
                  </a:txBody>
                  <a:tcPr/>
                </a:tc>
                <a:tc>
                  <a:txBody>
                    <a:bodyPr/>
                    <a:lstStyle/>
                    <a:p>
                      <a:pPr algn="ctr"/>
                      <a:r>
                        <a:rPr lang="ru-RU" sz="2000" b="1" dirty="0"/>
                        <a:t>34-38 </a:t>
                      </a:r>
                    </a:p>
                    <a:p>
                      <a:pPr algn="ctr"/>
                      <a:r>
                        <a:rPr lang="ru-RU" sz="2000" b="1" dirty="0"/>
                        <a:t>из 65</a:t>
                      </a:r>
                    </a:p>
                  </a:txBody>
                  <a:tcPr/>
                </a:tc>
                <a:tc>
                  <a:txBody>
                    <a:bodyPr/>
                    <a:lstStyle/>
                    <a:p>
                      <a:pPr algn="ctr"/>
                      <a:r>
                        <a:rPr lang="ru-RU" sz="2000" b="1" dirty="0"/>
                        <a:t>30-34 </a:t>
                      </a:r>
                    </a:p>
                    <a:p>
                      <a:pPr algn="ctr"/>
                      <a:r>
                        <a:rPr lang="ru-RU" sz="2000" b="1" dirty="0"/>
                        <a:t>из 70</a:t>
                      </a:r>
                    </a:p>
                  </a:txBody>
                  <a:tcPr/>
                </a:tc>
                <a:tc>
                  <a:txBody>
                    <a:bodyPr/>
                    <a:lstStyle/>
                    <a:p>
                      <a:pPr algn="ctr"/>
                      <a:r>
                        <a:rPr lang="ru-RU" sz="2000" b="1" dirty="0"/>
                        <a:t>30-37 </a:t>
                      </a:r>
                    </a:p>
                    <a:p>
                      <a:pPr algn="ctr"/>
                      <a:r>
                        <a:rPr lang="ru-RU" sz="2000" b="1" dirty="0"/>
                        <a:t>из 70</a:t>
                      </a:r>
                    </a:p>
                  </a:txBody>
                  <a:tcPr/>
                </a:tc>
                <a:extLst>
                  <a:ext uri="{0D108BD9-81ED-4DB2-BD59-A6C34878D82A}">
                    <a16:rowId xmlns:a16="http://schemas.microsoft.com/office/drawing/2014/main" val="2271685236"/>
                  </a:ext>
                </a:extLst>
              </a:tr>
              <a:tr h="370840">
                <a:tc>
                  <a:txBody>
                    <a:bodyPr/>
                    <a:lstStyle/>
                    <a:p>
                      <a:r>
                        <a:rPr lang="ru-RU" b="1" dirty="0"/>
                        <a:t>Чтение </a:t>
                      </a:r>
                    </a:p>
                  </a:txBody>
                  <a:tcPr/>
                </a:tc>
                <a:tc>
                  <a:txBody>
                    <a:bodyPr/>
                    <a:lstStyle/>
                    <a:p>
                      <a:pPr algn="ctr"/>
                      <a:r>
                        <a:rPr lang="ru-RU" sz="2000" b="1" dirty="0"/>
                        <a:t>27-29 </a:t>
                      </a:r>
                    </a:p>
                    <a:p>
                      <a:pPr algn="ctr"/>
                      <a:r>
                        <a:rPr lang="ru-RU" sz="2000" b="1" dirty="0"/>
                        <a:t>из 32</a:t>
                      </a:r>
                    </a:p>
                  </a:txBody>
                  <a:tcPr/>
                </a:tc>
                <a:tc>
                  <a:txBody>
                    <a:bodyPr/>
                    <a:lstStyle/>
                    <a:p>
                      <a:pPr algn="ctr"/>
                      <a:r>
                        <a:rPr lang="ru-RU" sz="2000" b="1" dirty="0"/>
                        <a:t>32-34 </a:t>
                      </a:r>
                    </a:p>
                    <a:p>
                      <a:pPr algn="ctr"/>
                      <a:r>
                        <a:rPr lang="ru-RU" sz="2000" b="1" dirty="0"/>
                        <a:t>из 40</a:t>
                      </a:r>
                    </a:p>
                  </a:txBody>
                  <a:tcPr/>
                </a:tc>
                <a:tc>
                  <a:txBody>
                    <a:bodyPr/>
                    <a:lstStyle/>
                    <a:p>
                      <a:pPr algn="ctr"/>
                      <a:r>
                        <a:rPr lang="ru-RU" sz="2000" b="1" dirty="0"/>
                        <a:t>37-40 </a:t>
                      </a:r>
                    </a:p>
                    <a:p>
                      <a:pPr algn="ctr"/>
                      <a:r>
                        <a:rPr lang="ru-RU" sz="2000" b="1" dirty="0"/>
                        <a:t>из 57</a:t>
                      </a:r>
                    </a:p>
                  </a:txBody>
                  <a:tcPr/>
                </a:tc>
                <a:tc>
                  <a:txBody>
                    <a:bodyPr/>
                    <a:lstStyle/>
                    <a:p>
                      <a:pPr algn="ctr"/>
                      <a:r>
                        <a:rPr lang="ru-RU" sz="2000" b="1" dirty="0"/>
                        <a:t>41-43 </a:t>
                      </a:r>
                    </a:p>
                    <a:p>
                      <a:pPr algn="ctr"/>
                      <a:r>
                        <a:rPr lang="ru-RU" sz="2000" b="1" dirty="0"/>
                        <a:t>из 65</a:t>
                      </a:r>
                    </a:p>
                  </a:txBody>
                  <a:tcPr/>
                </a:tc>
                <a:tc>
                  <a:txBody>
                    <a:bodyPr/>
                    <a:lstStyle/>
                    <a:p>
                      <a:pPr algn="ctr"/>
                      <a:r>
                        <a:rPr lang="ru-RU" sz="2000" b="1" dirty="0"/>
                        <a:t>38-42 </a:t>
                      </a:r>
                    </a:p>
                    <a:p>
                      <a:pPr algn="ctr"/>
                      <a:r>
                        <a:rPr lang="ru-RU" sz="2000" b="1" dirty="0"/>
                        <a:t>из 65</a:t>
                      </a:r>
                    </a:p>
                  </a:txBody>
                  <a:tcPr/>
                </a:tc>
                <a:tc>
                  <a:txBody>
                    <a:bodyPr/>
                    <a:lstStyle/>
                    <a:p>
                      <a:pPr algn="ctr"/>
                      <a:r>
                        <a:rPr lang="ru-RU" sz="2000" b="1" dirty="0"/>
                        <a:t>19-30 </a:t>
                      </a:r>
                    </a:p>
                    <a:p>
                      <a:pPr algn="ctr"/>
                      <a:r>
                        <a:rPr lang="ru-RU" sz="2000" b="1" dirty="0"/>
                        <a:t>из 70</a:t>
                      </a:r>
                    </a:p>
                  </a:txBody>
                  <a:tcPr/>
                </a:tc>
                <a:tc>
                  <a:txBody>
                    <a:bodyPr/>
                    <a:lstStyle/>
                    <a:p>
                      <a:pPr algn="ctr"/>
                      <a:r>
                        <a:rPr lang="ru-RU" sz="2000" b="1" dirty="0"/>
                        <a:t>26-36 </a:t>
                      </a:r>
                    </a:p>
                    <a:p>
                      <a:pPr algn="ctr"/>
                      <a:r>
                        <a:rPr lang="ru-RU" sz="2000" b="1" dirty="0"/>
                        <a:t>из 70</a:t>
                      </a:r>
                    </a:p>
                  </a:txBody>
                  <a:tcPr/>
                </a:tc>
                <a:extLst>
                  <a:ext uri="{0D108BD9-81ED-4DB2-BD59-A6C34878D82A}">
                    <a16:rowId xmlns:a16="http://schemas.microsoft.com/office/drawing/2014/main" val="1774377698"/>
                  </a:ext>
                </a:extLst>
              </a:tr>
            </a:tbl>
          </a:graphicData>
        </a:graphic>
      </p:graphicFrame>
      <p:sp>
        <p:nvSpPr>
          <p:cNvPr id="6" name="TextBox 5">
            <a:extLst>
              <a:ext uri="{FF2B5EF4-FFF2-40B4-BE49-F238E27FC236}">
                <a16:creationId xmlns:a16="http://schemas.microsoft.com/office/drawing/2014/main" id="{256A1F71-E484-455E-BBA0-397B72C4DC47}"/>
              </a:ext>
            </a:extLst>
          </p:cNvPr>
          <p:cNvSpPr txBox="1"/>
          <p:nvPr/>
        </p:nvSpPr>
        <p:spPr>
          <a:xfrm>
            <a:off x="2867225" y="4435103"/>
            <a:ext cx="8013755" cy="1477328"/>
          </a:xfrm>
          <a:prstGeom prst="rect">
            <a:avLst/>
          </a:prstGeom>
          <a:noFill/>
        </p:spPr>
        <p:txBody>
          <a:bodyPr wrap="square">
            <a:spAutoFit/>
          </a:bodyPr>
          <a:lstStyle/>
          <a:p>
            <a:r>
              <a:rPr lang="ru-RU" dirty="0"/>
              <a:t>По сравнению с исследованием 2015 года </a:t>
            </a:r>
          </a:p>
          <a:p>
            <a:r>
              <a:rPr lang="ru-RU" dirty="0"/>
              <a:t>Россия спустилась </a:t>
            </a:r>
          </a:p>
          <a:p>
            <a:r>
              <a:rPr lang="ru-RU" dirty="0"/>
              <a:t>по математической - с 23-й на 30-ю, </a:t>
            </a:r>
          </a:p>
          <a:p>
            <a:r>
              <a:rPr lang="ru-RU" dirty="0"/>
              <a:t>по естественнонаучной грамотности - с 32-й позиции на 33-ю, </a:t>
            </a:r>
          </a:p>
          <a:p>
            <a:r>
              <a:rPr lang="ru-RU" dirty="0"/>
              <a:t>по читательской грамотности спустилась с 26-й строчки на 31-ю. </a:t>
            </a:r>
          </a:p>
        </p:txBody>
      </p:sp>
    </p:spTree>
    <p:extLst>
      <p:ext uri="{BB962C8B-B14F-4D97-AF65-F5344CB8AC3E}">
        <p14:creationId xmlns:p14="http://schemas.microsoft.com/office/powerpoint/2010/main" val="4190439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065283" y="664780"/>
            <a:ext cx="9777630" cy="567558"/>
          </a:xfrm>
        </p:spPr>
        <p:txBody>
          <a:bodyPr>
            <a:noAutofit/>
          </a:bodyPr>
          <a:lstStyle/>
          <a:p>
            <a:pPr algn="just">
              <a:lnSpc>
                <a:spcPct val="115000"/>
              </a:lnSpc>
              <a:spcAft>
                <a:spcPts val="1000"/>
              </a:spcAft>
            </a:pPr>
            <a:r>
              <a:rPr lang="ru-RU" sz="2000" b="1" dirty="0">
                <a:solidFill>
                  <a:srgbClr val="C00000"/>
                </a:solidFill>
              </a:rPr>
              <a:t>PIRLS (</a:t>
            </a:r>
            <a:r>
              <a:rPr lang="ru-RU" sz="2000" b="1" dirty="0" err="1">
                <a:solidFill>
                  <a:srgbClr val="C00000"/>
                </a:solidFill>
              </a:rPr>
              <a:t>Progress</a:t>
            </a:r>
            <a:r>
              <a:rPr lang="ru-RU" sz="2000" b="1" dirty="0">
                <a:solidFill>
                  <a:srgbClr val="C00000"/>
                </a:solidFill>
              </a:rPr>
              <a:t> </a:t>
            </a:r>
            <a:r>
              <a:rPr lang="ru-RU" sz="2000" b="1" dirty="0" err="1">
                <a:solidFill>
                  <a:srgbClr val="C00000"/>
                </a:solidFill>
              </a:rPr>
              <a:t>in</a:t>
            </a:r>
            <a:r>
              <a:rPr lang="ru-RU" sz="2000" b="1" dirty="0">
                <a:solidFill>
                  <a:srgbClr val="C00000"/>
                </a:solidFill>
              </a:rPr>
              <a:t> International </a:t>
            </a:r>
            <a:r>
              <a:rPr lang="ru-RU" sz="2000" b="1" dirty="0" err="1">
                <a:solidFill>
                  <a:srgbClr val="C00000"/>
                </a:solidFill>
              </a:rPr>
              <a:t>Reading</a:t>
            </a:r>
            <a:r>
              <a:rPr lang="ru-RU" sz="2000" b="1" dirty="0">
                <a:solidFill>
                  <a:srgbClr val="C00000"/>
                </a:solidFill>
              </a:rPr>
              <a:t> </a:t>
            </a:r>
            <a:r>
              <a:rPr lang="ru-RU" sz="2000" b="1" dirty="0" err="1">
                <a:solidFill>
                  <a:srgbClr val="C00000"/>
                </a:solidFill>
              </a:rPr>
              <a:t>Literacy</a:t>
            </a:r>
            <a:r>
              <a:rPr lang="ru-RU" sz="2000" b="1" dirty="0">
                <a:solidFill>
                  <a:srgbClr val="C00000"/>
                </a:solidFill>
              </a:rPr>
              <a:t> Study) международное исследование качества чтения и понимания текста</a:t>
            </a:r>
          </a:p>
        </p:txBody>
      </p:sp>
      <p:sp>
        <p:nvSpPr>
          <p:cNvPr id="6" name="TextBox 5">
            <a:extLst>
              <a:ext uri="{FF2B5EF4-FFF2-40B4-BE49-F238E27FC236}">
                <a16:creationId xmlns:a16="http://schemas.microsoft.com/office/drawing/2014/main" id="{256A1F71-E484-455E-BBA0-397B72C4DC47}"/>
              </a:ext>
            </a:extLst>
          </p:cNvPr>
          <p:cNvSpPr txBox="1"/>
          <p:nvPr/>
        </p:nvSpPr>
        <p:spPr>
          <a:xfrm>
            <a:off x="2573721" y="3184154"/>
            <a:ext cx="8572500" cy="1477328"/>
          </a:xfrm>
          <a:prstGeom prst="rect">
            <a:avLst/>
          </a:prstGeom>
          <a:noFill/>
        </p:spPr>
        <p:txBody>
          <a:bodyPr wrap="square">
            <a:spAutoFit/>
          </a:bodyPr>
          <a:lstStyle/>
          <a:p>
            <a:r>
              <a:rPr lang="ru-RU" dirty="0"/>
              <a:t>Результаты Российской Федерации в исследовании PIRLS </a:t>
            </a:r>
          </a:p>
          <a:p>
            <a:r>
              <a:rPr lang="ru-RU" dirty="0"/>
              <a:t>•PIRLS-2001 16 место среди 35 участников </a:t>
            </a:r>
          </a:p>
          <a:p>
            <a:r>
              <a:rPr lang="ru-RU" dirty="0"/>
              <a:t>•PIRLS-2006 1-е место среди 45 участников </a:t>
            </a:r>
          </a:p>
          <a:p>
            <a:r>
              <a:rPr lang="ru-RU" dirty="0"/>
              <a:t>•PIRLS-2011 2-е место среди 35 участников </a:t>
            </a:r>
          </a:p>
          <a:p>
            <a:r>
              <a:rPr lang="ru-RU" dirty="0"/>
              <a:t>•PIRLS-2016 1-е место среди 50 участников</a:t>
            </a:r>
          </a:p>
        </p:txBody>
      </p:sp>
      <p:sp>
        <p:nvSpPr>
          <p:cNvPr id="7" name="TextBox 6">
            <a:extLst>
              <a:ext uri="{FF2B5EF4-FFF2-40B4-BE49-F238E27FC236}">
                <a16:creationId xmlns:a16="http://schemas.microsoft.com/office/drawing/2014/main" id="{DA127F32-BEFE-416C-82A0-5D0FDB88F221}"/>
              </a:ext>
            </a:extLst>
          </p:cNvPr>
          <p:cNvSpPr txBox="1"/>
          <p:nvPr/>
        </p:nvSpPr>
        <p:spPr>
          <a:xfrm>
            <a:off x="2573721" y="1746581"/>
            <a:ext cx="8572500" cy="923330"/>
          </a:xfrm>
          <a:prstGeom prst="rect">
            <a:avLst/>
          </a:prstGeom>
          <a:noFill/>
        </p:spPr>
        <p:txBody>
          <a:bodyPr wrap="square">
            <a:spAutoFit/>
          </a:bodyPr>
          <a:lstStyle/>
          <a:p>
            <a:r>
              <a:rPr lang="ru-RU" dirty="0"/>
              <a:t>В исследовании PIRLS оцениваются два вида чтения: - чтение с целью приобретения читательского литературного опыта - чтение с целью освоения и использования информации</a:t>
            </a:r>
          </a:p>
        </p:txBody>
      </p:sp>
    </p:spTree>
    <p:extLst>
      <p:ext uri="{BB962C8B-B14F-4D97-AF65-F5344CB8AC3E}">
        <p14:creationId xmlns:p14="http://schemas.microsoft.com/office/powerpoint/2010/main" val="71489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570360" y="535583"/>
            <a:ext cx="8915399" cy="2262781"/>
          </a:xfrm>
        </p:spPr>
        <p:txBody>
          <a:bodyPr>
            <a:normAutofit/>
          </a:bodyPr>
          <a:lstStyle/>
          <a:p>
            <a:pPr algn="ctr"/>
            <a:r>
              <a:rPr lang="ru-RU" sz="6000" dirty="0">
                <a:solidFill>
                  <a:srgbClr val="C00000"/>
                </a:solidFill>
              </a:rPr>
              <a:t>ФУНКЦИОНАЛЬНАЯ ГРАМОТНОСТЬ</a:t>
            </a:r>
          </a:p>
        </p:txBody>
      </p:sp>
      <p:sp>
        <p:nvSpPr>
          <p:cNvPr id="3" name="Подзаголовок 2">
            <a:extLst>
              <a:ext uri="{FF2B5EF4-FFF2-40B4-BE49-F238E27FC236}">
                <a16:creationId xmlns:a16="http://schemas.microsoft.com/office/drawing/2014/main" id="{ECEC4A5D-D6FC-4CE9-9807-FC13ECBA8C92}"/>
              </a:ext>
            </a:extLst>
          </p:cNvPr>
          <p:cNvSpPr>
            <a:spLocks noGrp="1"/>
          </p:cNvSpPr>
          <p:nvPr>
            <p:ph type="subTitle" idx="1"/>
          </p:nvPr>
        </p:nvSpPr>
        <p:spPr>
          <a:xfrm>
            <a:off x="2328421" y="3309646"/>
            <a:ext cx="9157338" cy="2088000"/>
          </a:xfrm>
        </p:spPr>
        <p:txBody>
          <a:bodyPr>
            <a:noAutofit/>
          </a:bodyPr>
          <a:lstStyle/>
          <a:p>
            <a:pPr algn="ctr">
              <a:lnSpc>
                <a:spcPct val="115000"/>
              </a:lnSpc>
              <a:spcAft>
                <a:spcPts val="1000"/>
              </a:spcAft>
            </a:pPr>
            <a:r>
              <a:rPr lang="ru-RU" sz="2000" dirty="0">
                <a:solidFill>
                  <a:schemeClr val="tx1"/>
                </a:solidFill>
              </a:rPr>
              <a:t>А. А. Леонтьев: «Функционально грамотный человек — это человек, который </a:t>
            </a:r>
            <a:r>
              <a:rPr lang="ru-RU" sz="2000" b="1" dirty="0">
                <a:solidFill>
                  <a:schemeClr val="tx1"/>
                </a:solidFill>
              </a:rPr>
              <a:t>способен использовать </a:t>
            </a:r>
            <a:r>
              <a:rPr lang="ru-RU" sz="2000" dirty="0">
                <a:solidFill>
                  <a:schemeClr val="tx1"/>
                </a:solidFill>
              </a:rPr>
              <a:t>все постоянно приобретаемые в течение жизни знания, умения и навыки </a:t>
            </a:r>
            <a:r>
              <a:rPr lang="ru-RU" sz="2000" b="1" dirty="0">
                <a:solidFill>
                  <a:schemeClr val="tx1"/>
                </a:solidFill>
              </a:rPr>
              <a:t>для решения максимально широкого диапазона жизненных задач </a:t>
            </a:r>
            <a:r>
              <a:rPr lang="ru-RU" sz="2000" dirty="0">
                <a:solidFill>
                  <a:schemeClr val="tx1"/>
                </a:solidFill>
              </a:rPr>
              <a:t>в различных сферах человеческой деятельности, общения и социальных отношений» [</a:t>
            </a:r>
            <a:r>
              <a:rPr lang="ru-RU" sz="2000" i="1" dirty="0">
                <a:solidFill>
                  <a:schemeClr val="tx1"/>
                </a:solidFill>
              </a:rPr>
              <a:t>Образовательная система «Школа 2100». Педагогика здравого смысла / под ред. А. А. Леонтьева. М.: </a:t>
            </a:r>
            <a:r>
              <a:rPr lang="ru-RU" sz="2000" i="1" dirty="0" err="1">
                <a:solidFill>
                  <a:schemeClr val="tx1"/>
                </a:solidFill>
              </a:rPr>
              <a:t>Баласс</a:t>
            </a:r>
            <a:r>
              <a:rPr lang="ru-RU" sz="2000" i="1" dirty="0">
                <a:solidFill>
                  <a:schemeClr val="tx1"/>
                </a:solidFill>
              </a:rPr>
              <a:t>, 2003. С. 35.</a:t>
            </a:r>
            <a:r>
              <a:rPr lang="en-US" sz="2000" dirty="0">
                <a:solidFill>
                  <a:schemeClr val="tx1"/>
                </a:solidFill>
              </a:rPr>
              <a:t>]</a:t>
            </a:r>
            <a:r>
              <a:rPr lang="ru-RU" sz="2000" i="1" dirty="0">
                <a:solidFill>
                  <a:schemeClr val="tx1"/>
                </a:solidFill>
              </a:rPr>
              <a:t>.</a:t>
            </a:r>
          </a:p>
          <a:p>
            <a:pPr algn="ctr">
              <a:lnSpc>
                <a:spcPct val="115000"/>
              </a:lnSpc>
              <a:spcAft>
                <a:spcPts val="1000"/>
              </a:spcAft>
            </a:pPr>
            <a:endParaRPr lang="ru-RU" sz="20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360889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589212" y="269575"/>
            <a:ext cx="8915399" cy="418755"/>
          </a:xfrm>
        </p:spPr>
        <p:txBody>
          <a:bodyPr>
            <a:normAutofit/>
          </a:bodyPr>
          <a:lstStyle/>
          <a:p>
            <a:pPr algn="ctr"/>
            <a:r>
              <a:rPr lang="ru-RU" sz="2000" b="1" dirty="0">
                <a:solidFill>
                  <a:srgbClr val="C00000"/>
                </a:solidFill>
              </a:rPr>
              <a:t>НОВЫЙ ВЗГЛЯД НА ОБРАЗОВАНИЕ</a:t>
            </a: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
        <p:nvSpPr>
          <p:cNvPr id="5" name="Подзаголовок 4">
            <a:extLst>
              <a:ext uri="{FF2B5EF4-FFF2-40B4-BE49-F238E27FC236}">
                <a16:creationId xmlns:a16="http://schemas.microsoft.com/office/drawing/2014/main" id="{B5DD5310-DE25-4E1C-A25E-76066978EFDB}"/>
              </a:ext>
            </a:extLst>
          </p:cNvPr>
          <p:cNvSpPr>
            <a:spLocks noGrp="1"/>
          </p:cNvSpPr>
          <p:nvPr>
            <p:ph type="subTitle" idx="1"/>
          </p:nvPr>
        </p:nvSpPr>
        <p:spPr/>
        <p:txBody>
          <a:bodyPr/>
          <a:lstStyle/>
          <a:p>
            <a:endParaRPr lang="ru-RU"/>
          </a:p>
        </p:txBody>
      </p:sp>
      <p:pic>
        <p:nvPicPr>
          <p:cNvPr id="8" name="Picture 2">
            <a:extLst>
              <a:ext uri="{FF2B5EF4-FFF2-40B4-BE49-F238E27FC236}">
                <a16:creationId xmlns:a16="http://schemas.microsoft.com/office/drawing/2014/main" id="{29B9F7E1-65CF-425F-9AA3-87027DF6AD34}"/>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sharpenSoften amount="25000"/>
                    </a14:imgEffect>
                  </a14:imgLayer>
                </a14:imgProps>
              </a:ext>
            </a:extLst>
          </a:blip>
          <a:srcRect/>
          <a:stretch>
            <a:fillRect/>
          </a:stretch>
        </p:blipFill>
        <p:spPr>
          <a:xfrm>
            <a:off x="2397448" y="644364"/>
            <a:ext cx="9298925" cy="5148703"/>
          </a:xfrm>
          <a:prstGeom prst="rect">
            <a:avLst/>
          </a:prstGeom>
        </p:spPr>
      </p:pic>
      <p:sp>
        <p:nvSpPr>
          <p:cNvPr id="11" name="TextBox 10">
            <a:extLst>
              <a:ext uri="{FF2B5EF4-FFF2-40B4-BE49-F238E27FC236}">
                <a16:creationId xmlns:a16="http://schemas.microsoft.com/office/drawing/2014/main" id="{FC12C62F-9A7C-47F0-9883-295202DBB2DE}"/>
              </a:ext>
            </a:extLst>
          </p:cNvPr>
          <p:cNvSpPr txBox="1"/>
          <p:nvPr/>
        </p:nvSpPr>
        <p:spPr>
          <a:xfrm>
            <a:off x="1699311" y="5637812"/>
            <a:ext cx="10387580" cy="738664"/>
          </a:xfrm>
          <a:prstGeom prst="rect">
            <a:avLst/>
          </a:prstGeom>
          <a:noFill/>
        </p:spPr>
        <p:txBody>
          <a:bodyPr wrap="square">
            <a:spAutoFit/>
          </a:bodyPr>
          <a:lstStyle/>
          <a:p>
            <a:r>
              <a:rPr lang="ru-RU" sz="1400" b="1" dirty="0">
                <a:solidFill>
                  <a:srgbClr val="000066"/>
                </a:solidFill>
                <a:cs typeface="Arial" charset="0"/>
              </a:rPr>
              <a:t>Модели Европейской классификацией навыков, компетенций и профессий (ESCO), Партнерства за навыки XXI века, </a:t>
            </a:r>
            <a:r>
              <a:rPr lang="ru-RU" sz="1400" b="1" dirty="0" err="1">
                <a:solidFill>
                  <a:srgbClr val="000066"/>
                </a:solidFill>
                <a:cs typeface="Arial" charset="0"/>
              </a:rPr>
              <a:t>enGauge</a:t>
            </a:r>
            <a:r>
              <a:rPr lang="ru-RU" sz="1400" b="1" dirty="0">
                <a:solidFill>
                  <a:srgbClr val="000066"/>
                </a:solidFill>
                <a:cs typeface="Arial" charset="0"/>
              </a:rPr>
              <a:t>, </a:t>
            </a:r>
            <a:r>
              <a:rPr lang="ru-RU" sz="1400" b="1" dirty="0" err="1">
                <a:solidFill>
                  <a:srgbClr val="000066"/>
                </a:solidFill>
                <a:cs typeface="Arial" charset="0"/>
              </a:rPr>
              <a:t>Brookings</a:t>
            </a:r>
            <a:r>
              <a:rPr lang="ru-RU" sz="1400" b="1" dirty="0">
                <a:solidFill>
                  <a:srgbClr val="000066"/>
                </a:solidFill>
                <a:cs typeface="Arial" charset="0"/>
              </a:rPr>
              <a:t> и </a:t>
            </a:r>
            <a:r>
              <a:rPr lang="ru-RU" sz="1400" b="1" dirty="0" err="1">
                <a:solidFill>
                  <a:srgbClr val="000066"/>
                </a:solidFill>
                <a:cs typeface="Arial" charset="0"/>
              </a:rPr>
              <a:t>Pearson</a:t>
            </a:r>
            <a:r>
              <a:rPr lang="ru-RU" sz="1400" b="1" dirty="0">
                <a:solidFill>
                  <a:srgbClr val="000066"/>
                </a:solidFill>
                <a:cs typeface="Arial" charset="0"/>
              </a:rPr>
              <a:t>. Организация экономического сотрудничества и развития. 2013.</a:t>
            </a:r>
            <a:r>
              <a:rPr lang="en-US" sz="1400" b="1" dirty="0">
                <a:solidFill>
                  <a:srgbClr val="000066"/>
                </a:solidFill>
                <a:cs typeface="Arial" charset="0"/>
              </a:rPr>
              <a:t> http://www.oecd.org/site/piaac/surveyofadultskills.htm</a:t>
            </a:r>
            <a:endParaRPr lang="ru-RU" sz="1400" b="1" dirty="0">
              <a:solidFill>
                <a:srgbClr val="000066"/>
              </a:solidFill>
              <a:cs typeface="Arial" charset="0"/>
            </a:endParaRPr>
          </a:p>
        </p:txBody>
      </p:sp>
    </p:spTree>
    <p:extLst>
      <p:ext uri="{BB962C8B-B14F-4D97-AF65-F5344CB8AC3E}">
        <p14:creationId xmlns:p14="http://schemas.microsoft.com/office/powerpoint/2010/main" val="695816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518912" y="1295400"/>
            <a:ext cx="8661849" cy="4667250"/>
          </a:xfrm>
        </p:spPr>
        <p:txBody>
          <a:bodyPr>
            <a:normAutofit/>
          </a:bodyPr>
          <a:lstStyle/>
          <a:p>
            <a:pPr algn="just">
              <a:lnSpc>
                <a:spcPct val="115000"/>
              </a:lnSpc>
              <a:spcAft>
                <a:spcPts val="1000"/>
              </a:spcAft>
            </a:pPr>
            <a:r>
              <a:rPr lang="ru-RU" sz="2000" dirty="0">
                <a:solidFill>
                  <a:srgbClr val="333333"/>
                </a:solidFill>
                <a:effectLst/>
                <a:ea typeface="Calibri" panose="020F0502020204030204" pitchFamily="34" charset="0"/>
                <a:cs typeface="Arial" panose="020B0604020202020204" pitchFamily="34" charset="0"/>
              </a:rPr>
              <a:t>Одной из проблем школьного образования является </a:t>
            </a:r>
            <a:r>
              <a:rPr lang="ru-RU" sz="2000" b="1" dirty="0">
                <a:solidFill>
                  <a:srgbClr val="333333"/>
                </a:solidFill>
                <a:effectLst/>
                <a:ea typeface="Calibri" panose="020F0502020204030204" pitchFamily="34" charset="0"/>
                <a:cs typeface="Arial" panose="020B0604020202020204" pitchFamily="34" charset="0"/>
              </a:rPr>
              <a:t>соотношение</a:t>
            </a:r>
            <a:r>
              <a:rPr lang="ru-RU" sz="2000" dirty="0">
                <a:solidFill>
                  <a:srgbClr val="333333"/>
                </a:solidFill>
                <a:effectLst/>
                <a:ea typeface="Calibri" panose="020F0502020204030204" pitchFamily="34" charset="0"/>
                <a:cs typeface="Arial" panose="020B0604020202020204" pitchFamily="34" charset="0"/>
              </a:rPr>
              <a:t> </a:t>
            </a:r>
            <a:r>
              <a:rPr lang="ru-RU" sz="2000" b="1" dirty="0">
                <a:solidFill>
                  <a:srgbClr val="333333"/>
                </a:solidFill>
                <a:effectLst/>
                <a:ea typeface="Calibri" panose="020F0502020204030204" pitchFamily="34" charset="0"/>
                <a:cs typeface="Arial" panose="020B0604020202020204" pitchFamily="34" charset="0"/>
              </a:rPr>
              <a:t>в изучении социального опыта</a:t>
            </a:r>
            <a:r>
              <a:rPr lang="ru-RU" sz="2000" dirty="0">
                <a:solidFill>
                  <a:srgbClr val="333333"/>
                </a:solidFill>
                <a:effectLst/>
                <a:ea typeface="Calibri" panose="020F0502020204030204" pitchFamily="34" charset="0"/>
                <a:cs typeface="Arial" panose="020B0604020202020204" pitchFamily="34" charset="0"/>
              </a:rPr>
              <a:t> и формирование </a:t>
            </a:r>
            <a:r>
              <a:rPr lang="ru-RU" sz="2000" b="1" dirty="0">
                <a:solidFill>
                  <a:srgbClr val="333333"/>
                </a:solidFill>
                <a:effectLst/>
                <a:ea typeface="Calibri" panose="020F0502020204030204" pitchFamily="34" charset="0"/>
                <a:cs typeface="Arial" panose="020B0604020202020204" pitchFamily="34" charset="0"/>
              </a:rPr>
              <a:t>собственного опыта учащихся</a:t>
            </a:r>
            <a:r>
              <a:rPr lang="ru-RU" sz="2000" dirty="0">
                <a:solidFill>
                  <a:srgbClr val="333333"/>
                </a:solidFill>
                <a:effectLst/>
                <a:ea typeface="Calibri" panose="020F0502020204030204" pitchFamily="34" charset="0"/>
                <a:cs typeface="Arial" panose="020B0604020202020204" pitchFamily="34" charset="0"/>
              </a:rPr>
              <a:t> в различных видах деятельности.</a:t>
            </a:r>
            <a:endParaRPr lang="ru-RU" sz="2000" dirty="0">
              <a:effectLst/>
              <a:ea typeface="Calibri" panose="020F0502020204030204" pitchFamily="34" charset="0"/>
              <a:cs typeface="Times New Roman" panose="02020603050405020304" pitchFamily="18" charset="0"/>
            </a:endParaRPr>
          </a:p>
          <a:p>
            <a:pPr algn="just">
              <a:lnSpc>
                <a:spcPct val="115000"/>
              </a:lnSpc>
              <a:spcAft>
                <a:spcPts val="1000"/>
              </a:spcAft>
            </a:pPr>
            <a:r>
              <a:rPr lang="ru-RU" sz="2000" dirty="0">
                <a:solidFill>
                  <a:srgbClr val="333333"/>
                </a:solidFill>
                <a:effectLst/>
                <a:ea typeface="Calibri" panose="020F0502020204030204" pitchFamily="34" charset="0"/>
                <a:cs typeface="Arial" panose="020B0604020202020204" pitchFamily="34" charset="0"/>
              </a:rPr>
              <a:t>Этот опыт представлен </a:t>
            </a:r>
            <a:r>
              <a:rPr lang="ru-RU" sz="2000" b="1" dirty="0">
                <a:solidFill>
                  <a:srgbClr val="333333"/>
                </a:solidFill>
                <a:effectLst/>
                <a:ea typeface="Calibri" panose="020F0502020204030204" pitchFamily="34" charset="0"/>
                <a:cs typeface="Arial" panose="020B0604020202020204" pitchFamily="34" charset="0"/>
              </a:rPr>
              <a:t>в содержании учебных предметов</a:t>
            </a:r>
            <a:r>
              <a:rPr lang="ru-RU" sz="2000" dirty="0">
                <a:solidFill>
                  <a:srgbClr val="333333"/>
                </a:solidFill>
                <a:effectLst/>
                <a:ea typeface="Calibri" panose="020F0502020204030204" pitchFamily="34" charset="0"/>
                <a:cs typeface="Arial" panose="020B0604020202020204" pitchFamily="34" charset="0"/>
              </a:rPr>
              <a:t>, изучаемых в школе. Освоение социального опыта за годы учебы в школе происходит как на уроках, так и в процессе внеклассной и внешкольной деятельности. </a:t>
            </a:r>
            <a:endParaRPr lang="ru-RU" sz="2000" dirty="0">
              <a:effectLst/>
              <a:ea typeface="Calibri" panose="020F0502020204030204" pitchFamily="34" charset="0"/>
              <a:cs typeface="Times New Roman" panose="02020603050405020304" pitchFamily="18" charset="0"/>
            </a:endParaRPr>
          </a:p>
          <a:p>
            <a:endParaRPr lang="ru-RU" dirty="0"/>
          </a:p>
        </p:txBody>
      </p:sp>
      <p:pic>
        <p:nvPicPr>
          <p:cNvPr id="4" name="Рисунок 3">
            <a:extLst>
              <a:ext uri="{FF2B5EF4-FFF2-40B4-BE49-F238E27FC236}">
                <a16:creationId xmlns:a16="http://schemas.microsoft.com/office/drawing/2014/main" id="{1271A77E-8A78-4D83-AF0D-E482DB16FE41}"/>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23328" y="1232338"/>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2573716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1828800" y="628650"/>
            <a:ext cx="9351962" cy="5334000"/>
          </a:xfrm>
        </p:spPr>
        <p:txBody>
          <a:bodyPr>
            <a:normAutofit lnSpcReduction="10000"/>
          </a:bodyPr>
          <a:lstStyle/>
          <a:p>
            <a:pPr marL="0" indent="0" algn="ctr">
              <a:lnSpc>
                <a:spcPct val="115000"/>
              </a:lnSpc>
              <a:spcAft>
                <a:spcPts val="1000"/>
              </a:spcAft>
              <a:buNone/>
            </a:pPr>
            <a:r>
              <a:rPr lang="ru-RU" b="1" dirty="0">
                <a:solidFill>
                  <a:srgbClr val="C00000"/>
                </a:solidFill>
                <a:effectLst/>
                <a:latin typeface="Bookman Old Style" panose="02050604050505020204" pitchFamily="18" charset="0"/>
                <a:ea typeface="Calibri" panose="020F0502020204030204" pitchFamily="34" charset="0"/>
                <a:cs typeface="Arial" panose="020B0604020202020204" pitchFamily="34" charset="0"/>
              </a:rPr>
              <a:t>О  СОДЕРЖАНИИ  ОБРАЗОВАНИЯ</a:t>
            </a:r>
          </a:p>
          <a:p>
            <a:pPr algn="just">
              <a:lnSpc>
                <a:spcPct val="115000"/>
              </a:lnSpc>
              <a:spcAft>
                <a:spcPts val="1000"/>
              </a:spcAft>
            </a:pPr>
            <a:r>
              <a:rPr lang="ru-RU" dirty="0">
                <a:solidFill>
                  <a:srgbClr val="333333"/>
                </a:solidFill>
                <a:effectLst/>
                <a:ea typeface="Calibri" panose="020F0502020204030204" pitchFamily="34" charset="0"/>
                <a:cs typeface="Arial" panose="020B0604020202020204" pitchFamily="34" charset="0"/>
              </a:rPr>
              <a:t>В современной ситуации приходится признать, что школьные курсы содержат огромное число научных понятий, усвоение многих из них </a:t>
            </a:r>
            <a:r>
              <a:rPr lang="ru-RU" b="1" dirty="0">
                <a:solidFill>
                  <a:srgbClr val="333333"/>
                </a:solidFill>
                <a:effectLst/>
                <a:ea typeface="Calibri" panose="020F0502020204030204" pitchFamily="34" charset="0"/>
                <a:cs typeface="Arial" panose="020B0604020202020204" pitchFamily="34" charset="0"/>
              </a:rPr>
              <a:t>не является необходимым для формирования научной картины мира или для подготовки обучающихся к самостоятельному решению значимых для них проблем</a:t>
            </a:r>
            <a:r>
              <a:rPr lang="ru-RU" dirty="0">
                <a:solidFill>
                  <a:srgbClr val="333333"/>
                </a:solidFill>
                <a:effectLst/>
                <a:ea typeface="Calibri" panose="020F0502020204030204" pitchFamily="34" charset="0"/>
                <a:cs typeface="Arial" panose="020B0604020202020204" pitchFamily="34" charset="0"/>
              </a:rPr>
              <a:t>. </a:t>
            </a:r>
          </a:p>
          <a:p>
            <a:pPr algn="just">
              <a:lnSpc>
                <a:spcPct val="115000"/>
              </a:lnSpc>
              <a:spcAft>
                <a:spcPts val="1000"/>
              </a:spcAft>
            </a:pPr>
            <a:r>
              <a:rPr lang="ru-RU" dirty="0">
                <a:solidFill>
                  <a:srgbClr val="333333"/>
                </a:solidFill>
                <a:effectLst/>
                <a:ea typeface="Calibri" panose="020F0502020204030204" pitchFamily="34" charset="0"/>
                <a:cs typeface="Arial" panose="020B0604020202020204" pitchFamily="34" charset="0"/>
              </a:rPr>
              <a:t>Приобретение избыточных знаний </a:t>
            </a:r>
            <a:r>
              <a:rPr lang="ru-RU" b="1" dirty="0">
                <a:solidFill>
                  <a:srgbClr val="333333"/>
                </a:solidFill>
                <a:effectLst/>
                <a:ea typeface="Calibri" panose="020F0502020204030204" pitchFamily="34" charset="0"/>
                <a:cs typeface="Arial" panose="020B0604020202020204" pitchFamily="34" charset="0"/>
              </a:rPr>
              <a:t>может сформировать </a:t>
            </a:r>
            <a:r>
              <a:rPr lang="ru-RU" b="1" i="1" dirty="0">
                <a:solidFill>
                  <a:srgbClr val="333333"/>
                </a:solidFill>
                <a:effectLst/>
                <a:ea typeface="Calibri" panose="020F0502020204030204" pitchFamily="34" charset="0"/>
                <a:cs typeface="Arial" panose="020B0604020202020204" pitchFamily="34" charset="0"/>
              </a:rPr>
              <a:t>недостаток необходимых знаний</a:t>
            </a:r>
            <a:r>
              <a:rPr lang="ru-RU" b="1" dirty="0">
                <a:solidFill>
                  <a:srgbClr val="333333"/>
                </a:solidFill>
                <a:effectLst/>
                <a:ea typeface="Calibri" panose="020F0502020204030204" pitchFamily="34" charset="0"/>
                <a:cs typeface="Arial" panose="020B0604020202020204" pitchFamily="34" charset="0"/>
              </a:rPr>
              <a:t>, уровень освоения которых государством выносится на итоговую аттестацию</a:t>
            </a:r>
            <a:r>
              <a:rPr lang="ru-RU" dirty="0">
                <a:solidFill>
                  <a:srgbClr val="333333"/>
                </a:solidFill>
                <a:effectLst/>
                <a:ea typeface="Calibri" panose="020F0502020204030204" pitchFamily="34" charset="0"/>
                <a:cs typeface="Arial" panose="020B0604020202020204" pitchFamily="34" charset="0"/>
              </a:rPr>
              <a:t>. </a:t>
            </a:r>
          </a:p>
          <a:p>
            <a:pPr algn="just">
              <a:lnSpc>
                <a:spcPct val="115000"/>
              </a:lnSpc>
              <a:spcAft>
                <a:spcPts val="1000"/>
              </a:spcAft>
            </a:pPr>
            <a:r>
              <a:rPr lang="ru-RU" dirty="0">
                <a:solidFill>
                  <a:srgbClr val="333333"/>
                </a:solidFill>
                <a:effectLst/>
                <a:ea typeface="Calibri" panose="020F0502020204030204" pitchFamily="34" charset="0"/>
                <a:cs typeface="Arial" panose="020B0604020202020204" pitchFamily="34" charset="0"/>
              </a:rPr>
              <a:t>По мнению философа Е.Н. Князевой, потоки информации ошеломляют, гипнотизируют, не успевая быть подвергнутыми анализу, смывают друг друга. У ребенка не остается места для выдумки и полета творческой мысли, логическое и креативное мышление развиваются слабо, прогностические компетенции находятся не на должном уровне сформированности.</a:t>
            </a:r>
            <a:endParaRPr lang="ru-RU" dirty="0"/>
          </a:p>
        </p:txBody>
      </p:sp>
      <p:pic>
        <p:nvPicPr>
          <p:cNvPr id="4" name="Рисунок 3">
            <a:extLst>
              <a:ext uri="{FF2B5EF4-FFF2-40B4-BE49-F238E27FC236}">
                <a16:creationId xmlns:a16="http://schemas.microsoft.com/office/drawing/2014/main" id="{314B9DB5-EB7B-4787-A747-66158118D8EC}"/>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26124" y="1275497"/>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202827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294626" y="628650"/>
            <a:ext cx="9249674" cy="6076950"/>
          </a:xfrm>
        </p:spPr>
        <p:txBody>
          <a:bodyPr>
            <a:normAutofit/>
          </a:bodyPr>
          <a:lstStyle/>
          <a:p>
            <a:pPr algn="just">
              <a:lnSpc>
                <a:spcPct val="115000"/>
              </a:lnSpc>
              <a:spcAft>
                <a:spcPts val="1000"/>
              </a:spcAft>
            </a:pPr>
            <a:r>
              <a:rPr lang="ru-RU" sz="1700" dirty="0">
                <a:solidFill>
                  <a:srgbClr val="333333"/>
                </a:solidFill>
                <a:effectLst/>
                <a:ea typeface="Calibri" panose="020F0502020204030204" pitchFamily="34" charset="0"/>
                <a:cs typeface="Arial" panose="020B0604020202020204" pitchFamily="34" charset="0"/>
              </a:rPr>
              <a:t>Необходимость коррекции содержания образования в школах обосновывается:</a:t>
            </a:r>
            <a:endParaRPr lang="ru-RU" sz="1700" dirty="0">
              <a:effectLst/>
              <a:ea typeface="Calibri" panose="020F0502020204030204" pitchFamily="34" charset="0"/>
              <a:cs typeface="Times New Roman" panose="02020603050405020304" pitchFamily="18" charset="0"/>
            </a:endParaRPr>
          </a:p>
          <a:p>
            <a:pPr marL="342900" lvl="0" indent="-342900" algn="just">
              <a:buFont typeface="SimSun" panose="02010600030101010101" pitchFamily="2" charset="-122"/>
              <a:buChar char="-"/>
            </a:pPr>
            <a:r>
              <a:rPr lang="ru-RU" sz="1700" dirty="0">
                <a:solidFill>
                  <a:srgbClr val="333333"/>
                </a:solidFill>
                <a:effectLst/>
                <a:ea typeface="Calibri" panose="020F0502020204030204" pitchFamily="34" charset="0"/>
                <a:cs typeface="Arial" panose="020B0604020202020204" pitchFamily="34" charset="0"/>
              </a:rPr>
              <a:t>потребностью человека к профессиональной мобильности в течение всей жизни;</a:t>
            </a:r>
            <a:endParaRPr lang="ru-RU" sz="1700" dirty="0">
              <a:effectLst/>
              <a:ea typeface="Times New Roman" panose="02020603050405020304" pitchFamily="18" charset="0"/>
            </a:endParaRPr>
          </a:p>
          <a:p>
            <a:pPr marL="342900" lvl="0" indent="-342900" algn="just">
              <a:buFont typeface="SimSun" panose="02010600030101010101" pitchFamily="2" charset="-122"/>
              <a:buChar char="-"/>
            </a:pPr>
            <a:r>
              <a:rPr lang="ru-RU" sz="1700" dirty="0">
                <a:solidFill>
                  <a:srgbClr val="333333"/>
                </a:solidFill>
                <a:effectLst/>
                <a:ea typeface="Calibri" panose="020F0502020204030204" pitchFamily="34" charset="0"/>
                <a:cs typeface="Arial" panose="020B0604020202020204" pitchFamily="34" charset="0"/>
              </a:rPr>
              <a:t>расширением информационной среды, доступностью любой информации, когда от человека требуется не столько знать и запоминать, сколько уметь найти, отобрать нужную информацию, усвоить ее, интерпретировать, использовать как для личностного развития, так и для решения профессиональных и социальных задач;</a:t>
            </a:r>
            <a:endParaRPr lang="ru-RU" sz="1700" dirty="0">
              <a:effectLst/>
              <a:ea typeface="Times New Roman" panose="02020603050405020304" pitchFamily="18" charset="0"/>
            </a:endParaRPr>
          </a:p>
          <a:p>
            <a:pPr marL="342900" lvl="0" indent="-342900" algn="just">
              <a:buFont typeface="SimSun" panose="02010600030101010101" pitchFamily="2" charset="-122"/>
              <a:buChar char="-"/>
            </a:pPr>
            <a:r>
              <a:rPr lang="ru-RU" sz="1700" dirty="0">
                <a:solidFill>
                  <a:srgbClr val="333333"/>
                </a:solidFill>
                <a:effectLst/>
                <a:ea typeface="Calibri" panose="020F0502020204030204" pitchFamily="34" charset="0"/>
                <a:cs typeface="Arial" panose="020B0604020202020204" pitchFamily="34" charset="0"/>
              </a:rPr>
              <a:t>развитием мирового сообщества в направлении плюрализма мнений, взаимопроникновением различных культур, необходимостью сохранить свою личную уникальность и неповторимость;</a:t>
            </a:r>
            <a:endParaRPr lang="ru-RU" sz="1700" dirty="0">
              <a:effectLst/>
              <a:ea typeface="Times New Roman" panose="02020603050405020304" pitchFamily="18" charset="0"/>
            </a:endParaRPr>
          </a:p>
          <a:p>
            <a:pPr marL="342900" lvl="0" indent="-342900" algn="just">
              <a:buFont typeface="SimSun" panose="02010600030101010101" pitchFamily="2" charset="-122"/>
              <a:buChar char="-"/>
            </a:pPr>
            <a:r>
              <a:rPr lang="ru-RU" sz="1700" dirty="0">
                <a:solidFill>
                  <a:srgbClr val="333333"/>
                </a:solidFill>
                <a:effectLst/>
                <a:ea typeface="Calibri" panose="020F0502020204030204" pitchFamily="34" charset="0"/>
                <a:cs typeface="Arial" panose="020B0604020202020204" pitchFamily="34" charset="0"/>
              </a:rPr>
              <a:t>кризисом логико-рационального пути познания мира, возросшей важностью образного, эмоционально-чувственного пути освоения и взаимодействия с миром;</a:t>
            </a:r>
            <a:endParaRPr lang="ru-RU" sz="1700" dirty="0">
              <a:effectLst/>
              <a:ea typeface="Times New Roman" panose="02020603050405020304" pitchFamily="18" charset="0"/>
            </a:endParaRPr>
          </a:p>
          <a:p>
            <a:pPr marL="342900" lvl="0" indent="-342900" algn="just">
              <a:buFont typeface="SimSun" panose="02010600030101010101" pitchFamily="2" charset="-122"/>
              <a:buChar char="-"/>
            </a:pPr>
            <a:r>
              <a:rPr lang="ru-RU" sz="1700" dirty="0">
                <a:solidFill>
                  <a:srgbClr val="333333"/>
                </a:solidFill>
                <a:effectLst/>
                <a:ea typeface="Calibri" panose="020F0502020204030204" pitchFamily="34" charset="0"/>
                <a:cs typeface="Arial" panose="020B0604020202020204" pitchFamily="34" charset="0"/>
              </a:rPr>
              <a:t>повышенной тревожностью у детей, обусловленной усилением требований промежуточного и итогового контроля качества образования; </a:t>
            </a:r>
          </a:p>
          <a:p>
            <a:pPr marL="342900" lvl="0" indent="-342900" algn="just">
              <a:buFont typeface="SimSun" panose="02010600030101010101" pitchFamily="2" charset="-122"/>
              <a:buChar char="-"/>
            </a:pPr>
            <a:r>
              <a:rPr lang="ru-RU" sz="1700" dirty="0">
                <a:solidFill>
                  <a:srgbClr val="333333"/>
                </a:solidFill>
                <a:effectLst/>
                <a:ea typeface="Calibri" panose="020F0502020204030204" pitchFamily="34" charset="0"/>
                <a:cs typeface="Arial" panose="020B0604020202020204" pitchFamily="34" charset="0"/>
              </a:rPr>
              <a:t>изменением приоритетности целей образования: для чего учить?</a:t>
            </a:r>
            <a:endParaRPr lang="ru-RU" sz="1700" dirty="0"/>
          </a:p>
        </p:txBody>
      </p:sp>
      <p:pic>
        <p:nvPicPr>
          <p:cNvPr id="4" name="Рисунок 3">
            <a:extLst>
              <a:ext uri="{FF2B5EF4-FFF2-40B4-BE49-F238E27FC236}">
                <a16:creationId xmlns:a16="http://schemas.microsoft.com/office/drawing/2014/main" id="{E0035F66-5622-487F-B587-54AAB69F3E84}"/>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1291263"/>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501719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329132" y="628650"/>
            <a:ext cx="9215167" cy="6076950"/>
          </a:xfrm>
        </p:spPr>
        <p:txBody>
          <a:bodyPr>
            <a:normAutofit/>
          </a:bodyPr>
          <a:lstStyle/>
          <a:p>
            <a:pPr algn="just">
              <a:lnSpc>
                <a:spcPct val="115000"/>
              </a:lnSpc>
              <a:spcAft>
                <a:spcPts val="1000"/>
              </a:spcAft>
            </a:pPr>
            <a:r>
              <a:rPr lang="ru-RU" sz="1600" b="1" dirty="0">
                <a:solidFill>
                  <a:srgbClr val="000066"/>
                </a:solidFill>
                <a:effectLst/>
                <a:ea typeface="Calibri" panose="020F0502020204030204" pitchFamily="34" charset="0"/>
                <a:cs typeface="Arial" panose="020B0604020202020204" pitchFamily="34" charset="0"/>
              </a:rPr>
              <a:t>На чем должны сконцентрировать внимание педагогические сообщества и отдельные педагоги в вопросах  обеспечения содержания образования, соответствующего образовательным запросам современных школьников?</a:t>
            </a:r>
            <a:endParaRPr lang="ru-RU" sz="1600" b="1" dirty="0">
              <a:solidFill>
                <a:srgbClr val="000066"/>
              </a:solidFill>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600" dirty="0">
                <a:solidFill>
                  <a:srgbClr val="333333"/>
                </a:solidFill>
                <a:effectLst/>
                <a:ea typeface="Calibri" panose="020F0502020204030204" pitchFamily="34" charset="0"/>
                <a:cs typeface="Arial" panose="020B0604020202020204" pitchFamily="34" charset="0"/>
              </a:rPr>
              <a:t>1. 	Трансформация содержания образования призвана обеспечивать </a:t>
            </a:r>
            <a:r>
              <a:rPr lang="ru-RU" sz="1600" u="sng" dirty="0">
                <a:solidFill>
                  <a:srgbClr val="333333"/>
                </a:solidFill>
                <a:effectLst/>
                <a:ea typeface="Calibri" panose="020F0502020204030204" pitchFamily="34" charset="0"/>
                <a:cs typeface="Arial" panose="020B0604020202020204" pitchFamily="34" charset="0"/>
              </a:rPr>
              <a:t>последовательный переход от построенного на основах наук содержания к личностно-ориентированному, деятельностному</a:t>
            </a:r>
            <a:r>
              <a:rPr lang="ru-RU" sz="1600" dirty="0">
                <a:solidFill>
                  <a:srgbClr val="333333"/>
                </a:solidFill>
                <a:effectLst/>
                <a:ea typeface="Calibri" panose="020F0502020204030204" pitchFamily="34" charset="0"/>
                <a:cs typeface="Arial" panose="020B0604020202020204" pitchFamily="34" charset="0"/>
              </a:rPr>
              <a:t>, основанному на выращивании и формировании универсальных способов освоения мира.</a:t>
            </a:r>
            <a:endParaRPr lang="ru-RU" sz="16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600" dirty="0">
                <a:solidFill>
                  <a:srgbClr val="333333"/>
                </a:solidFill>
                <a:effectLst/>
                <a:ea typeface="Calibri" panose="020F0502020204030204" pitchFamily="34" charset="0"/>
                <a:cs typeface="Arial" panose="020B0604020202020204" pitchFamily="34" charset="0"/>
              </a:rPr>
              <a:t>2. 	При отборе содержания образования в любой образовательной области включаются </a:t>
            </a:r>
            <a:r>
              <a:rPr lang="ru-RU" sz="1600" u="sng" dirty="0">
                <a:solidFill>
                  <a:srgbClr val="333333"/>
                </a:solidFill>
                <a:effectLst/>
                <a:ea typeface="Calibri" panose="020F0502020204030204" pitchFamily="34" charset="0"/>
                <a:cs typeface="Arial" panose="020B0604020202020204" pitchFamily="34" charset="0"/>
              </a:rPr>
              <a:t>элементы, содействующие личности в познании самой себя, самовыражении, самоопределении по отношению к миру, обществу, другим людям, к себе</a:t>
            </a:r>
            <a:r>
              <a:rPr lang="ru-RU" sz="1600" dirty="0">
                <a:solidFill>
                  <a:srgbClr val="333333"/>
                </a:solidFill>
                <a:effectLst/>
                <a:ea typeface="Calibri" panose="020F0502020204030204" pitchFamily="34" charset="0"/>
                <a:cs typeface="Arial" panose="020B0604020202020204" pitchFamily="34" charset="0"/>
              </a:rPr>
              <a:t>.</a:t>
            </a:r>
            <a:endParaRPr lang="ru-RU" sz="16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600" dirty="0">
                <a:solidFill>
                  <a:srgbClr val="333333"/>
                </a:solidFill>
                <a:effectLst/>
                <a:ea typeface="Calibri" panose="020F0502020204030204" pitchFamily="34" charset="0"/>
                <a:cs typeface="Arial" panose="020B0604020202020204" pitchFamily="34" charset="0"/>
              </a:rPr>
              <a:t>3. 	Содержание образования ориентируется на </a:t>
            </a:r>
            <a:r>
              <a:rPr lang="ru-RU" sz="1600" u="sng" dirty="0">
                <a:solidFill>
                  <a:srgbClr val="333333"/>
                </a:solidFill>
                <a:effectLst/>
                <a:ea typeface="Calibri" panose="020F0502020204030204" pitchFamily="34" charset="0"/>
                <a:cs typeface="Arial" panose="020B0604020202020204" pitchFamily="34" charset="0"/>
              </a:rPr>
              <a:t>освоение культурных способов взаимодействия с миром идей, людей, искусства, техники и науки</a:t>
            </a:r>
            <a:r>
              <a:rPr lang="ru-RU" sz="1600" dirty="0">
                <a:solidFill>
                  <a:srgbClr val="333333"/>
                </a:solidFill>
                <a:effectLst/>
                <a:ea typeface="Calibri" panose="020F0502020204030204" pitchFamily="34" charset="0"/>
                <a:cs typeface="Arial" panose="020B0604020202020204" pitchFamily="34" charset="0"/>
              </a:rPr>
              <a:t>. Под освоением культуры понимаются средства и способы, созданные человечеством, народами России, для принятия, освоения и преобразования духовного и материального мира.</a:t>
            </a:r>
            <a:endParaRPr lang="ru-RU" sz="1600" dirty="0">
              <a:effectLst/>
              <a:ea typeface="Calibri" panose="020F0502020204030204" pitchFamily="34" charset="0"/>
              <a:cs typeface="Times New Roman" panose="02020603050405020304" pitchFamily="18" charset="0"/>
            </a:endParaRPr>
          </a:p>
          <a:p>
            <a:pPr marL="342900" lvl="0" indent="-342900" algn="just">
              <a:buFont typeface="SimSun" panose="02010600030101010101" pitchFamily="2" charset="-122"/>
              <a:buChar char="-"/>
            </a:pPr>
            <a:endParaRPr lang="ru-RU" sz="2000" dirty="0"/>
          </a:p>
        </p:txBody>
      </p:sp>
      <p:pic>
        <p:nvPicPr>
          <p:cNvPr id="4" name="Рисунок 3">
            <a:extLst>
              <a:ext uri="{FF2B5EF4-FFF2-40B4-BE49-F238E27FC236}">
                <a16:creationId xmlns:a16="http://schemas.microsoft.com/office/drawing/2014/main" id="{6A8A97B1-2E21-46F9-BF4A-DCA9DE6231FF}"/>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217921" y="132279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200300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648308" y="628650"/>
            <a:ext cx="8895991" cy="6076950"/>
          </a:xfrm>
        </p:spPr>
        <p:txBody>
          <a:bodyPr>
            <a:normAutofit/>
          </a:bodyPr>
          <a:lstStyle/>
          <a:p>
            <a:pPr algn="just">
              <a:lnSpc>
                <a:spcPct val="115000"/>
              </a:lnSpc>
              <a:spcAft>
                <a:spcPts val="1000"/>
              </a:spcAft>
            </a:pPr>
            <a:r>
              <a:rPr lang="ru-RU" sz="1600" b="1" dirty="0">
                <a:solidFill>
                  <a:srgbClr val="000066"/>
                </a:solidFill>
                <a:effectLst/>
                <a:ea typeface="Calibri" panose="020F0502020204030204" pitchFamily="34" charset="0"/>
                <a:cs typeface="Arial" panose="020B0604020202020204" pitchFamily="34" charset="0"/>
              </a:rPr>
              <a:t>На чем должны сконцентрировать внимание педагогические сообщества и отдельные педагоги в вопросах  обеспечения содержания образования, соответствующего образовательным запросам современных школьников?</a:t>
            </a:r>
            <a:endParaRPr lang="ru-RU" sz="1600" b="1" dirty="0">
              <a:solidFill>
                <a:srgbClr val="000066"/>
              </a:solidFill>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600" dirty="0">
                <a:solidFill>
                  <a:srgbClr val="333333"/>
                </a:solidFill>
                <a:effectLst/>
                <a:ea typeface="Calibri" panose="020F0502020204030204" pitchFamily="34" charset="0"/>
                <a:cs typeface="Arial" panose="020B0604020202020204" pitchFamily="34" charset="0"/>
              </a:rPr>
              <a:t>4. 	</a:t>
            </a:r>
            <a:r>
              <a:rPr lang="ru-RU" sz="1600" u="sng" dirty="0">
                <a:solidFill>
                  <a:srgbClr val="333333"/>
                </a:solidFill>
                <a:effectLst/>
                <a:ea typeface="Calibri" panose="020F0502020204030204" pitchFamily="34" charset="0"/>
                <a:cs typeface="Arial" panose="020B0604020202020204" pitchFamily="34" charset="0"/>
              </a:rPr>
              <a:t>Достижение одинаковых результатов </a:t>
            </a:r>
            <a:r>
              <a:rPr lang="ru-RU" sz="1600" dirty="0">
                <a:solidFill>
                  <a:srgbClr val="333333"/>
                </a:solidFill>
                <a:effectLst/>
                <a:ea typeface="Calibri" panose="020F0502020204030204" pitchFamily="34" charset="0"/>
                <a:cs typeface="Arial" panose="020B0604020202020204" pitchFamily="34" charset="0"/>
              </a:rPr>
              <a:t>образования даже при одних и тех же целенаправленных воздействиях </a:t>
            </a:r>
            <a:r>
              <a:rPr lang="ru-RU" sz="1600" u="sng" dirty="0">
                <a:solidFill>
                  <a:srgbClr val="333333"/>
                </a:solidFill>
                <a:effectLst/>
                <a:ea typeface="Calibri" panose="020F0502020204030204" pitchFamily="34" charset="0"/>
                <a:cs typeface="Arial" panose="020B0604020202020204" pitchFamily="34" charset="0"/>
              </a:rPr>
              <a:t>невозможно</a:t>
            </a:r>
            <a:r>
              <a:rPr lang="ru-RU" sz="1600" dirty="0">
                <a:solidFill>
                  <a:srgbClr val="333333"/>
                </a:solidFill>
                <a:effectLst/>
                <a:ea typeface="Calibri" panose="020F0502020204030204" pitchFamily="34" charset="0"/>
                <a:cs typeface="Arial" panose="020B0604020202020204" pitchFamily="34" charset="0"/>
              </a:rPr>
              <a:t>. Результаты образования нельзя гарантировать, можно лишь повысить вероятность продвижения </a:t>
            </a:r>
            <a:r>
              <a:rPr lang="ru-RU" sz="1600" i="1" dirty="0">
                <a:solidFill>
                  <a:srgbClr val="333333"/>
                </a:solidFill>
                <a:effectLst/>
                <a:ea typeface="Calibri" panose="020F0502020204030204" pitchFamily="34" charset="0"/>
                <a:cs typeface="Arial" panose="020B0604020202020204" pitchFamily="34" charset="0"/>
              </a:rPr>
              <a:t>каждого ребенка</a:t>
            </a:r>
            <a:r>
              <a:rPr lang="ru-RU" sz="1600" dirty="0">
                <a:solidFill>
                  <a:srgbClr val="333333"/>
                </a:solidFill>
                <a:effectLst/>
                <a:ea typeface="Calibri" panose="020F0502020204030204" pitchFamily="34" charset="0"/>
                <a:cs typeface="Arial" panose="020B0604020202020204" pitchFamily="34" charset="0"/>
              </a:rPr>
              <a:t> в осознании и развитии своих сущностных сил. Поэтому необходимы различные формы </a:t>
            </a:r>
            <a:r>
              <a:rPr lang="ru-RU" sz="1600" dirty="0" err="1">
                <a:solidFill>
                  <a:srgbClr val="333333"/>
                </a:solidFill>
                <a:effectLst/>
                <a:ea typeface="Calibri" panose="020F0502020204030204" pitchFamily="34" charset="0"/>
                <a:cs typeface="Arial" panose="020B0604020202020204" pitchFamily="34" charset="0"/>
              </a:rPr>
              <a:t>экспертирования</a:t>
            </a:r>
            <a:r>
              <a:rPr lang="ru-RU" sz="1600" dirty="0">
                <a:solidFill>
                  <a:srgbClr val="333333"/>
                </a:solidFill>
                <a:effectLst/>
                <a:ea typeface="Calibri" panose="020F0502020204030204" pitchFamily="34" charset="0"/>
                <a:cs typeface="Arial" panose="020B0604020202020204" pitchFamily="34" charset="0"/>
              </a:rPr>
              <a:t>, промежуточных и итоговых аттестаций, анализ не усредненных результатов относительно установленных норм и уровней обученности, а </a:t>
            </a:r>
            <a:r>
              <a:rPr lang="ru-RU" sz="1600" u="sng" dirty="0">
                <a:solidFill>
                  <a:srgbClr val="333333"/>
                </a:solidFill>
                <a:effectLst/>
                <a:ea typeface="Calibri" panose="020F0502020204030204" pitchFamily="34" charset="0"/>
                <a:cs typeface="Arial" panose="020B0604020202020204" pitchFamily="34" charset="0"/>
              </a:rPr>
              <a:t>тенденций продвижения каждого в своем индивидуальном развитии, относительно самого себя</a:t>
            </a:r>
            <a:r>
              <a:rPr lang="ru-RU" sz="1600" dirty="0">
                <a:solidFill>
                  <a:srgbClr val="333333"/>
                </a:solidFill>
                <a:effectLst/>
                <a:ea typeface="Calibri" panose="020F0502020204030204" pitchFamily="34" charset="0"/>
                <a:cs typeface="Arial" panose="020B0604020202020204" pitchFamily="34" charset="0"/>
              </a:rPr>
              <a:t>. </a:t>
            </a:r>
            <a:endParaRPr lang="ru-RU" sz="16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600" dirty="0">
                <a:solidFill>
                  <a:srgbClr val="333333"/>
                </a:solidFill>
                <a:effectLst/>
                <a:ea typeface="Calibri" panose="020F0502020204030204" pitchFamily="34" charset="0"/>
                <a:cs typeface="Arial" panose="020B0604020202020204" pitchFamily="34" charset="0"/>
              </a:rPr>
              <a:t>5. 	Исходной точкой освоения содержания образования является </a:t>
            </a:r>
            <a:r>
              <a:rPr lang="ru-RU" sz="1600" u="sng" dirty="0">
                <a:solidFill>
                  <a:srgbClr val="333333"/>
                </a:solidFill>
                <a:effectLst/>
                <a:ea typeface="Calibri" panose="020F0502020204030204" pitchFamily="34" charset="0"/>
                <a:cs typeface="Arial" panose="020B0604020202020204" pitchFamily="34" charset="0"/>
              </a:rPr>
              <a:t>жизненный опыт ребенка</a:t>
            </a:r>
            <a:r>
              <a:rPr lang="ru-RU" sz="1600" dirty="0">
                <a:solidFill>
                  <a:srgbClr val="333333"/>
                </a:solidFill>
                <a:effectLst/>
                <a:ea typeface="Calibri" panose="020F0502020204030204" pitchFamily="34" charset="0"/>
                <a:cs typeface="Arial" panose="020B0604020202020204" pitchFamily="34" charset="0"/>
              </a:rPr>
              <a:t>, который придает ему личностный смысл. Школьное образование является только частью, и его функцию можно видеть в </a:t>
            </a:r>
            <a:r>
              <a:rPr lang="ru-RU" sz="1600" u="sng" dirty="0">
                <a:solidFill>
                  <a:srgbClr val="333333"/>
                </a:solidFill>
                <a:effectLst/>
                <a:ea typeface="Calibri" panose="020F0502020204030204" pitchFamily="34" charset="0"/>
                <a:cs typeface="Arial" panose="020B0604020202020204" pitchFamily="34" charset="0"/>
              </a:rPr>
              <a:t>осмыслении</a:t>
            </a:r>
            <a:r>
              <a:rPr lang="ru-RU" sz="1600" dirty="0">
                <a:solidFill>
                  <a:srgbClr val="333333"/>
                </a:solidFill>
                <a:effectLst/>
                <a:ea typeface="Calibri" panose="020F0502020204030204" pitchFamily="34" charset="0"/>
                <a:cs typeface="Arial" panose="020B0604020202020204" pitchFamily="34" charset="0"/>
              </a:rPr>
              <a:t>, коррекции и выращивании культурных средств освоения такого опыта. Способы такого осмысления во многом являются новым содержанием образования.</a:t>
            </a:r>
            <a:endParaRPr lang="ru-RU" sz="1600" dirty="0">
              <a:effectLst/>
              <a:ea typeface="Calibri" panose="020F0502020204030204" pitchFamily="34" charset="0"/>
              <a:cs typeface="Times New Roman" panose="02020603050405020304" pitchFamily="18" charset="0"/>
            </a:endParaRPr>
          </a:p>
          <a:p>
            <a:pPr marL="342900" lvl="0" indent="-342900" algn="just">
              <a:buFont typeface="SimSun" panose="02010600030101010101" pitchFamily="2" charset="-122"/>
              <a:buChar char="-"/>
            </a:pPr>
            <a:endParaRPr lang="ru-RU" sz="2000" dirty="0"/>
          </a:p>
        </p:txBody>
      </p:sp>
      <p:pic>
        <p:nvPicPr>
          <p:cNvPr id="4" name="Рисунок 3">
            <a:extLst>
              <a:ext uri="{FF2B5EF4-FFF2-40B4-BE49-F238E27FC236}">
                <a16:creationId xmlns:a16="http://schemas.microsoft.com/office/drawing/2014/main" id="{87DD8EBA-6CF3-49B1-BF25-493C710D76E5}"/>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39094" y="1338560"/>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600031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648308" y="382385"/>
            <a:ext cx="8895991" cy="6323215"/>
          </a:xfrm>
        </p:spPr>
        <p:txBody>
          <a:bodyPr>
            <a:normAutofit/>
          </a:bodyPr>
          <a:lstStyle/>
          <a:p>
            <a:pPr algn="just">
              <a:lnSpc>
                <a:spcPct val="115000"/>
              </a:lnSpc>
              <a:spcAft>
                <a:spcPts val="1000"/>
              </a:spcAft>
            </a:pPr>
            <a:r>
              <a:rPr lang="ru-RU" sz="1600" b="1" dirty="0">
                <a:solidFill>
                  <a:srgbClr val="000066"/>
                </a:solidFill>
                <a:effectLst/>
                <a:ea typeface="Calibri" panose="020F0502020204030204" pitchFamily="34" charset="0"/>
                <a:cs typeface="Arial" panose="020B0604020202020204" pitchFamily="34" charset="0"/>
              </a:rPr>
              <a:t>На чем должны сконцентрировать внимание педагогические сообщества и отдельные педагоги в вопросах  обеспечения содержания образования, соответствующего образовательным запросам современных школьников?</a:t>
            </a:r>
            <a:endParaRPr lang="ru-RU" sz="1600" b="1" dirty="0">
              <a:solidFill>
                <a:srgbClr val="000066"/>
              </a:solidFill>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600" dirty="0">
                <a:solidFill>
                  <a:srgbClr val="333333"/>
                </a:solidFill>
                <a:effectLst/>
                <a:ea typeface="Calibri" panose="020F0502020204030204" pitchFamily="34" charset="0"/>
                <a:cs typeface="Arial" panose="020B0604020202020204" pitchFamily="34" charset="0"/>
              </a:rPr>
              <a:t>6. 	Деятельность ребенка как субъекта собственного образования означает, что </a:t>
            </a:r>
            <a:r>
              <a:rPr lang="ru-RU" sz="1600" u="sng" dirty="0">
                <a:solidFill>
                  <a:srgbClr val="333333"/>
                </a:solidFill>
                <a:effectLst/>
                <a:ea typeface="Calibri" panose="020F0502020204030204" pitchFamily="34" charset="0"/>
                <a:cs typeface="Arial" panose="020B0604020202020204" pitchFamily="34" charset="0"/>
              </a:rPr>
              <a:t>знания, умения, навыки являются производными от деятельности (жизнедеятельности) человека</a:t>
            </a:r>
            <a:r>
              <a:rPr lang="ru-RU" sz="1600" dirty="0">
                <a:solidFill>
                  <a:srgbClr val="333333"/>
                </a:solidFill>
                <a:effectLst/>
                <a:ea typeface="Calibri" panose="020F0502020204030204" pitchFamily="34" charset="0"/>
                <a:cs typeface="Arial" panose="020B0604020202020204" pitchFamily="34" charset="0"/>
              </a:rPr>
              <a:t>. В связи с этим содержание образования понимается как </a:t>
            </a:r>
            <a:r>
              <a:rPr lang="ru-RU" sz="1600" u="sng" dirty="0">
                <a:solidFill>
                  <a:srgbClr val="333333"/>
                </a:solidFill>
                <a:effectLst/>
                <a:ea typeface="Calibri" panose="020F0502020204030204" pitchFamily="34" charset="0"/>
                <a:cs typeface="Arial" panose="020B0604020202020204" pitchFamily="34" charset="0"/>
              </a:rPr>
              <a:t>развитие и выращивание тех способностей и способов мышления и деятельности, которые присущи индивидуальности данного ребенка</a:t>
            </a:r>
            <a:r>
              <a:rPr lang="ru-RU" sz="1600" dirty="0">
                <a:solidFill>
                  <a:srgbClr val="333333"/>
                </a:solidFill>
                <a:effectLst/>
                <a:ea typeface="Calibri" panose="020F0502020204030204" pitchFamily="34" charset="0"/>
                <a:cs typeface="Arial" panose="020B0604020202020204" pitchFamily="34" charset="0"/>
              </a:rPr>
              <a:t>, становящегося субъектом деятельности: он готов ставить цель, анализировать ситуацию, планировать и проектировать, действовать, получать готовый продукт, анализировать результаты и оценивать себя. Универсальное умение строить и осуществлять деятельность есть стержень общего образования как основы для образования специального.</a:t>
            </a:r>
            <a:endParaRPr lang="ru-RU" sz="16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600" dirty="0">
                <a:solidFill>
                  <a:srgbClr val="333333"/>
                </a:solidFill>
                <a:effectLst/>
                <a:ea typeface="Calibri" panose="020F0502020204030204" pitchFamily="34" charset="0"/>
                <a:cs typeface="Arial" panose="020B0604020202020204" pitchFamily="34" charset="0"/>
              </a:rPr>
              <a:t>7. 	Изменение содержания ведется в направлении </a:t>
            </a:r>
            <a:r>
              <a:rPr lang="ru-RU" sz="1600" u="sng" dirty="0">
                <a:solidFill>
                  <a:srgbClr val="333333"/>
                </a:solidFill>
                <a:effectLst/>
                <a:ea typeface="Calibri" panose="020F0502020204030204" pitchFamily="34" charset="0"/>
                <a:cs typeface="Arial" panose="020B0604020202020204" pitchFamily="34" charset="0"/>
              </a:rPr>
              <a:t>влияния на целостную структуру личности</a:t>
            </a:r>
            <a:r>
              <a:rPr lang="ru-RU" sz="1600" dirty="0">
                <a:solidFill>
                  <a:srgbClr val="333333"/>
                </a:solidFill>
                <a:effectLst/>
                <a:ea typeface="Calibri" panose="020F0502020204030204" pitchFamily="34" charset="0"/>
                <a:cs typeface="Arial" panose="020B0604020202020204" pitchFamily="34" charset="0"/>
              </a:rPr>
              <a:t>, ее познавательную, эмоционально-волевую, духовно-нравственную сферы, а изменения в различных образовательных областях (язык, природа, общество, технология, искусство) определяются измененными целями образования и взаимодействием между этими областями.</a:t>
            </a:r>
            <a:endParaRPr lang="ru-RU" sz="1600" dirty="0">
              <a:effectLst/>
              <a:ea typeface="Calibri" panose="020F0502020204030204" pitchFamily="34" charset="0"/>
              <a:cs typeface="Times New Roman" panose="02020603050405020304" pitchFamily="18" charset="0"/>
            </a:endParaRPr>
          </a:p>
          <a:p>
            <a:pPr marL="342900" lvl="0" indent="-342900" algn="just">
              <a:buFont typeface="SimSun" panose="02010600030101010101" pitchFamily="2" charset="-122"/>
              <a:buChar char="-"/>
            </a:pPr>
            <a:endParaRPr lang="ru-RU" sz="2000" dirty="0"/>
          </a:p>
        </p:txBody>
      </p:sp>
      <p:pic>
        <p:nvPicPr>
          <p:cNvPr id="4" name="Рисунок 3">
            <a:extLst>
              <a:ext uri="{FF2B5EF4-FFF2-40B4-BE49-F238E27FC236}">
                <a16:creationId xmlns:a16="http://schemas.microsoft.com/office/drawing/2014/main" id="{E860D8CE-F529-4B52-ACF3-896897FEFDE0}"/>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54859" y="1196670"/>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2817257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717319" y="658431"/>
            <a:ext cx="8895991" cy="6323215"/>
          </a:xfrm>
        </p:spPr>
        <p:txBody>
          <a:bodyPr>
            <a:normAutofit/>
          </a:bodyPr>
          <a:lstStyle/>
          <a:p>
            <a:pPr algn="just">
              <a:lnSpc>
                <a:spcPct val="115000"/>
              </a:lnSpc>
              <a:spcAft>
                <a:spcPts val="1000"/>
              </a:spcAft>
            </a:pPr>
            <a:r>
              <a:rPr lang="ru-RU" b="1" dirty="0"/>
              <a:t>Как функциональная грамотность соотносится с идеологией ФГОС? </a:t>
            </a:r>
          </a:p>
          <a:p>
            <a:pPr marL="0" indent="0" algn="just">
              <a:lnSpc>
                <a:spcPct val="115000"/>
              </a:lnSpc>
              <a:spcAft>
                <a:spcPts val="1000"/>
              </a:spcAft>
              <a:buNone/>
            </a:pPr>
            <a:r>
              <a:rPr lang="ru-RU" sz="1600" dirty="0"/>
              <a:t>Переориентация системы образования на развитие функциональной грамотности учащихся закреплена во ФГОС ОО на концептуальном уровне в следующих аспектах: </a:t>
            </a:r>
          </a:p>
          <a:p>
            <a:pPr marL="0" indent="0" algn="just">
              <a:lnSpc>
                <a:spcPct val="115000"/>
              </a:lnSpc>
              <a:spcAft>
                <a:spcPts val="1000"/>
              </a:spcAft>
              <a:buNone/>
            </a:pPr>
            <a:r>
              <a:rPr lang="ru-RU" sz="1600" dirty="0"/>
              <a:t>а) изменение образовательной парадигмы — компетентностный подход, </a:t>
            </a:r>
          </a:p>
          <a:p>
            <a:pPr marL="0" indent="0" algn="just">
              <a:lnSpc>
                <a:spcPct val="115000"/>
              </a:lnSpc>
              <a:spcAft>
                <a:spcPts val="1000"/>
              </a:spcAft>
              <a:buNone/>
            </a:pPr>
            <a:r>
              <a:rPr lang="ru-RU" sz="1600" dirty="0"/>
              <a:t>б) содержание обучения — комплексное (междисциплинарное) изучение проблем, включая жизненные ситуации; </a:t>
            </a:r>
          </a:p>
          <a:p>
            <a:pPr marL="0" indent="0" algn="just">
              <a:lnSpc>
                <a:spcPct val="115000"/>
              </a:lnSpc>
              <a:spcAft>
                <a:spcPts val="1000"/>
              </a:spcAft>
              <a:buNone/>
            </a:pPr>
            <a:r>
              <a:rPr lang="ru-RU" sz="1600" dirty="0"/>
              <a:t>в) характер обучения и взаимодействия участников образовательного процесса — сотрудничество, деятельностный подход; </a:t>
            </a:r>
          </a:p>
          <a:p>
            <a:pPr marL="0" indent="0" algn="just">
              <a:lnSpc>
                <a:spcPct val="115000"/>
              </a:lnSpc>
              <a:spcAft>
                <a:spcPts val="1000"/>
              </a:spcAft>
              <a:buNone/>
            </a:pPr>
            <a:r>
              <a:rPr lang="ru-RU" sz="1600" dirty="0"/>
              <a:t>г) доминирующий компонент организации образовательного процесса — практико-ориентированная, исследовательская и проектная деятельность, основанная на проявлении самостоятельности, активности, творчестве учащихся; </a:t>
            </a:r>
          </a:p>
          <a:p>
            <a:pPr marL="0" indent="0" algn="just">
              <a:lnSpc>
                <a:spcPct val="115000"/>
              </a:lnSpc>
              <a:spcAft>
                <a:spcPts val="1000"/>
              </a:spcAft>
              <a:buNone/>
            </a:pPr>
            <a:r>
              <a:rPr lang="ru-RU" sz="1600" dirty="0"/>
              <a:t>д) характер контроля — комплексная оценка образовательных результатов по трем группам (личностные, предметные, метапредметные).</a:t>
            </a:r>
          </a:p>
        </p:txBody>
      </p:sp>
      <p:pic>
        <p:nvPicPr>
          <p:cNvPr id="4" name="Рисунок 3">
            <a:extLst>
              <a:ext uri="{FF2B5EF4-FFF2-40B4-BE49-F238E27FC236}">
                <a16:creationId xmlns:a16="http://schemas.microsoft.com/office/drawing/2014/main" id="{30DADFFC-FF1B-46F1-BB7F-F21BC98FCC95}"/>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23328" y="1243967"/>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919648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3F25912-A4B0-4BA5-8844-61C889E44676}"/>
              </a:ext>
            </a:extLst>
          </p:cNvPr>
          <p:cNvSpPr>
            <a:spLocks noGrp="1"/>
          </p:cNvSpPr>
          <p:nvPr>
            <p:ph idx="1"/>
          </p:nvPr>
        </p:nvSpPr>
        <p:spPr>
          <a:xfrm>
            <a:off x="2527539" y="1055245"/>
            <a:ext cx="9111651" cy="6323215"/>
          </a:xfrm>
        </p:spPr>
        <p:txBody>
          <a:bodyPr>
            <a:normAutofit/>
          </a:bodyPr>
          <a:lstStyle/>
          <a:p>
            <a:pPr algn="just">
              <a:lnSpc>
                <a:spcPct val="115000"/>
              </a:lnSpc>
              <a:spcAft>
                <a:spcPts val="1000"/>
              </a:spcAft>
            </a:pPr>
            <a:r>
              <a:rPr lang="ru-RU" sz="1600" dirty="0">
                <a:solidFill>
                  <a:schemeClr val="tx1"/>
                </a:solidFill>
              </a:rPr>
              <a:t>В настоящее время для обеспечения глобальной конкурентоспособности школьной системы образования (Указ Президента РФ от 7 мая 2018г.) в педагогическую практику активно вводятся т</a:t>
            </a:r>
            <a:r>
              <a:rPr lang="ru-RU" sz="1600" u="sng" dirty="0">
                <a:solidFill>
                  <a:schemeClr val="tx1"/>
                </a:solidFill>
              </a:rPr>
              <a:t>ехнологии проектной и исследовательской деятельности, в систему оценивания — метод формирующего оценивания</a:t>
            </a:r>
            <a:r>
              <a:rPr lang="ru-RU" sz="1600" dirty="0">
                <a:solidFill>
                  <a:schemeClr val="tx1"/>
                </a:solidFill>
              </a:rPr>
              <a:t>. </a:t>
            </a:r>
          </a:p>
          <a:p>
            <a:pPr algn="just">
              <a:lnSpc>
                <a:spcPct val="115000"/>
              </a:lnSpc>
              <a:spcAft>
                <a:spcPts val="1000"/>
              </a:spcAft>
            </a:pPr>
            <a:r>
              <a:rPr lang="ru-RU" sz="1600" dirty="0">
                <a:solidFill>
                  <a:schemeClr val="tx1"/>
                </a:solidFill>
              </a:rPr>
              <a:t>Для достижения цели </a:t>
            </a:r>
            <a:r>
              <a:rPr lang="ru-RU" sz="1600" u="sng" dirty="0">
                <a:solidFill>
                  <a:schemeClr val="tx1"/>
                </a:solidFill>
              </a:rPr>
              <a:t>трансформируются инструменты аттестации</a:t>
            </a:r>
            <a:r>
              <a:rPr lang="ru-RU" sz="1600" dirty="0">
                <a:solidFill>
                  <a:schemeClr val="tx1"/>
                </a:solidFill>
              </a:rPr>
              <a:t>: происходит отказ от традиционных тестов оценки уровня предметных знаний и акцентируется внимание на оценке базовых знаний и навыков их использования (представленных, в том числе, в инструментарии исследования PISA). </a:t>
            </a:r>
          </a:p>
          <a:p>
            <a:pPr algn="just">
              <a:lnSpc>
                <a:spcPct val="115000"/>
              </a:lnSpc>
              <a:spcAft>
                <a:spcPts val="1000"/>
              </a:spcAft>
            </a:pPr>
            <a:r>
              <a:rPr lang="ru-RU" sz="1600" dirty="0">
                <a:solidFill>
                  <a:schemeClr val="tx1"/>
                </a:solidFill>
              </a:rPr>
              <a:t>С учетом цели обеспечения глобальной конкурентоспособности школьной системы образования должно происходить и непрерывное </a:t>
            </a:r>
            <a:r>
              <a:rPr lang="ru-RU" sz="1600" u="sng" dirty="0">
                <a:solidFill>
                  <a:schemeClr val="tx1"/>
                </a:solidFill>
              </a:rPr>
              <a:t>обновление содержания образования</a:t>
            </a:r>
            <a:r>
              <a:rPr lang="ru-RU" sz="1600" dirty="0">
                <a:solidFill>
                  <a:schemeClr val="tx1"/>
                </a:solidFill>
              </a:rPr>
              <a:t>, направленного в большей степени </a:t>
            </a:r>
            <a:r>
              <a:rPr lang="ru-RU" sz="1600" u="sng" dirty="0">
                <a:solidFill>
                  <a:schemeClr val="tx1"/>
                </a:solidFill>
              </a:rPr>
              <a:t>на реализацию компетентностного подхода </a:t>
            </a:r>
            <a:r>
              <a:rPr lang="ru-RU" sz="1600" dirty="0">
                <a:solidFill>
                  <a:schemeClr val="tx1"/>
                </a:solidFill>
              </a:rPr>
              <a:t>и готовность учащихся к жизни и работе в изменяющемся мире в среднесрочной и долгосрочной перспективе.</a:t>
            </a:r>
          </a:p>
        </p:txBody>
      </p:sp>
      <p:pic>
        <p:nvPicPr>
          <p:cNvPr id="4" name="Рисунок 3">
            <a:extLst>
              <a:ext uri="{FF2B5EF4-FFF2-40B4-BE49-F238E27FC236}">
                <a16:creationId xmlns:a16="http://schemas.microsoft.com/office/drawing/2014/main" id="{6543D23F-A0AB-4D2C-AD25-840876D7D231}"/>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220717" y="1354325"/>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579362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589211" y="818284"/>
            <a:ext cx="8915399" cy="418755"/>
          </a:xfrm>
        </p:spPr>
        <p:txBody>
          <a:bodyPr>
            <a:normAutofit/>
          </a:bodyPr>
          <a:lstStyle/>
          <a:p>
            <a:pPr algn="ctr"/>
            <a:r>
              <a:rPr lang="ru-RU" sz="2000" b="1" dirty="0">
                <a:solidFill>
                  <a:srgbClr val="C00000"/>
                </a:solidFill>
              </a:rPr>
              <a:t>РАБОТА С ИНФОРМАЦИЕЙ</a:t>
            </a: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249938" y="1251553"/>
            <a:ext cx="9593943"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514135584"/>
              </p:ext>
            </p:extLst>
          </p:nvPr>
        </p:nvGraphicFramePr>
        <p:xfrm>
          <a:off x="2075768" y="2054608"/>
          <a:ext cx="9593944" cy="3210034"/>
        </p:xfrm>
        <a:graphic>
          <a:graphicData uri="http://schemas.openxmlformats.org/drawingml/2006/table">
            <a:tbl>
              <a:tblPr firstRow="1" bandRow="1">
                <a:tableStyleId>{93296810-A885-4BE3-A3E7-6D5BEEA58F35}</a:tableStyleId>
              </a:tblPr>
              <a:tblGrid>
                <a:gridCol w="4796972">
                  <a:extLst>
                    <a:ext uri="{9D8B030D-6E8A-4147-A177-3AD203B41FA5}">
                      <a16:colId xmlns:a16="http://schemas.microsoft.com/office/drawing/2014/main" val="1601143567"/>
                    </a:ext>
                  </a:extLst>
                </a:gridCol>
                <a:gridCol w="4796972">
                  <a:extLst>
                    <a:ext uri="{9D8B030D-6E8A-4147-A177-3AD203B41FA5}">
                      <a16:colId xmlns:a16="http://schemas.microsoft.com/office/drawing/2014/main" val="2084666987"/>
                    </a:ext>
                  </a:extLst>
                </a:gridCol>
              </a:tblGrid>
              <a:tr h="644897">
                <a:tc>
                  <a:txBody>
                    <a:bodyPr/>
                    <a:lstStyle/>
                    <a:p>
                      <a:r>
                        <a:rPr lang="ru-RU" sz="2000" dirty="0"/>
                        <a:t>ИНДУСТРИАЛЬНАЯ ЭПОХА</a:t>
                      </a:r>
                    </a:p>
                  </a:txBody>
                  <a:tcPr/>
                </a:tc>
                <a:tc>
                  <a:txBody>
                    <a:bodyPr/>
                    <a:lstStyle/>
                    <a:p>
                      <a:r>
                        <a:rPr lang="ru-RU" sz="2000" dirty="0"/>
                        <a:t>ПОСТИНДУСТРИАЛЬНАЯ ЭПОХА</a:t>
                      </a:r>
                    </a:p>
                  </a:txBody>
                  <a:tcPr/>
                </a:tc>
                <a:extLst>
                  <a:ext uri="{0D108BD9-81ED-4DB2-BD59-A6C34878D82A}">
                    <a16:rowId xmlns:a16="http://schemas.microsoft.com/office/drawing/2014/main" val="2330051441"/>
                  </a:ext>
                </a:extLst>
              </a:tr>
              <a:tr h="1590206">
                <a:tc>
                  <a:txBody>
                    <a:bodyPr/>
                    <a:lstStyle/>
                    <a:p>
                      <a:r>
                        <a:rPr lang="ru-RU" sz="2000" dirty="0">
                          <a:solidFill>
                            <a:schemeClr val="tx1"/>
                          </a:solidFill>
                        </a:rPr>
                        <a:t>Запоминать </a:t>
                      </a:r>
                    </a:p>
                    <a:p>
                      <a:pPr marL="0" marR="0" lvl="0" indent="0" algn="l" defTabSz="457200" rtl="0" eaLnBrk="1" fontAlgn="auto" latinLnBrk="0" hangingPunct="1">
                        <a:lnSpc>
                          <a:spcPct val="100000"/>
                        </a:lnSpc>
                        <a:spcBef>
                          <a:spcPts val="0"/>
                        </a:spcBef>
                        <a:spcAft>
                          <a:spcPts val="0"/>
                        </a:spcAft>
                        <a:buClrTx/>
                        <a:buSzTx/>
                        <a:buFontTx/>
                        <a:buNone/>
                        <a:tabLst/>
                        <a:defRPr/>
                      </a:pPr>
                      <a:endParaRPr lang="ru-RU" sz="2000" dirty="0">
                        <a:solidFill>
                          <a:schemeClr val="tx1"/>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ru-RU" sz="2000" dirty="0">
                          <a:solidFill>
                            <a:schemeClr val="tx1"/>
                          </a:solidFill>
                        </a:rPr>
                        <a:t>Накапливать </a:t>
                      </a:r>
                    </a:p>
                    <a:p>
                      <a:endParaRPr lang="ru-RU" sz="2000" dirty="0">
                        <a:solidFill>
                          <a:schemeClr val="tx1"/>
                        </a:solidFill>
                      </a:endParaRPr>
                    </a:p>
                  </a:txBody>
                  <a:tcPr/>
                </a:tc>
                <a:tc>
                  <a:txBody>
                    <a:bodyPr/>
                    <a:lstStyle/>
                    <a:p>
                      <a:r>
                        <a:rPr lang="ru-RU" sz="2000" dirty="0">
                          <a:solidFill>
                            <a:schemeClr val="tx1"/>
                          </a:solidFill>
                        </a:rPr>
                        <a:t>Самостоятельно добывать</a:t>
                      </a:r>
                    </a:p>
                    <a:p>
                      <a:endParaRPr lang="ru-RU" sz="2000" dirty="0">
                        <a:solidFill>
                          <a:schemeClr val="tx1"/>
                        </a:solidFill>
                      </a:endParaRPr>
                    </a:p>
                    <a:p>
                      <a:r>
                        <a:rPr lang="ru-RU" sz="2000" dirty="0">
                          <a:solidFill>
                            <a:schemeClr val="tx1"/>
                          </a:solidFill>
                        </a:rPr>
                        <a:t>Критически оценивать</a:t>
                      </a:r>
                    </a:p>
                    <a:p>
                      <a:endParaRPr lang="ru-RU" sz="2000" dirty="0">
                        <a:solidFill>
                          <a:schemeClr val="tx1"/>
                        </a:solidFill>
                      </a:endParaRPr>
                    </a:p>
                    <a:p>
                      <a:r>
                        <a:rPr lang="ru-RU" sz="2000" dirty="0">
                          <a:solidFill>
                            <a:schemeClr val="tx1"/>
                          </a:solidFill>
                        </a:rPr>
                        <a:t>Использовать в новой ситуации</a:t>
                      </a:r>
                    </a:p>
                    <a:p>
                      <a:endParaRPr lang="ru-RU" sz="2000" dirty="0">
                        <a:solidFill>
                          <a:schemeClr val="tx1"/>
                        </a:solidFill>
                      </a:endParaRPr>
                    </a:p>
                  </a:txBody>
                  <a:tcPr/>
                </a:tc>
                <a:extLst>
                  <a:ext uri="{0D108BD9-81ED-4DB2-BD59-A6C34878D82A}">
                    <a16:rowId xmlns:a16="http://schemas.microsoft.com/office/drawing/2014/main" val="2266377169"/>
                  </a:ext>
                </a:extLst>
              </a:tr>
              <a:tr h="644897">
                <a:tc>
                  <a:txBody>
                    <a:bodyPr/>
                    <a:lstStyle/>
                    <a:p>
                      <a:r>
                        <a:rPr lang="ru-RU" sz="2000" dirty="0">
                          <a:solidFill>
                            <a:schemeClr val="tx1"/>
                          </a:solidFill>
                        </a:rPr>
                        <a:t>«Обучение </a:t>
                      </a:r>
                      <a:r>
                        <a:rPr lang="ru-RU" sz="2000" b="1" dirty="0">
                          <a:solidFill>
                            <a:schemeClr val="tx1"/>
                          </a:solidFill>
                        </a:rPr>
                        <a:t>на </a:t>
                      </a:r>
                      <a:r>
                        <a:rPr lang="ru-RU" sz="2000" dirty="0">
                          <a:solidFill>
                            <a:schemeClr val="tx1"/>
                          </a:solidFill>
                        </a:rPr>
                        <a:t>всю жизнь»</a:t>
                      </a:r>
                    </a:p>
                  </a:txBody>
                  <a:tcPr/>
                </a:tc>
                <a:tc>
                  <a:txBody>
                    <a:bodyPr/>
                    <a:lstStyle/>
                    <a:p>
                      <a:r>
                        <a:rPr lang="ru-RU" sz="2000" dirty="0">
                          <a:solidFill>
                            <a:schemeClr val="tx1"/>
                          </a:solidFill>
                        </a:rPr>
                        <a:t>«Обучение </a:t>
                      </a:r>
                      <a:r>
                        <a:rPr lang="ru-RU" sz="2000" b="1" dirty="0">
                          <a:solidFill>
                            <a:schemeClr val="tx1"/>
                          </a:solidFill>
                        </a:rPr>
                        <a:t>через</a:t>
                      </a:r>
                      <a:r>
                        <a:rPr lang="ru-RU" sz="2000" dirty="0">
                          <a:solidFill>
                            <a:schemeClr val="tx1"/>
                          </a:solidFill>
                        </a:rPr>
                        <a:t> всю жизнь»</a:t>
                      </a:r>
                    </a:p>
                  </a:txBody>
                  <a:tcPr/>
                </a:tc>
                <a:extLst>
                  <a:ext uri="{0D108BD9-81ED-4DB2-BD59-A6C34878D82A}">
                    <a16:rowId xmlns:a16="http://schemas.microsoft.com/office/drawing/2014/main" val="4174000871"/>
                  </a:ext>
                </a:extLst>
              </a:tr>
            </a:tbl>
          </a:graphicData>
        </a:graphic>
      </p:graphicFrame>
    </p:spTree>
    <p:extLst>
      <p:ext uri="{BB962C8B-B14F-4D97-AF65-F5344CB8AC3E}">
        <p14:creationId xmlns:p14="http://schemas.microsoft.com/office/powerpoint/2010/main" val="469899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589211" y="818284"/>
            <a:ext cx="8915399" cy="418755"/>
          </a:xfrm>
        </p:spPr>
        <p:txBody>
          <a:bodyPr>
            <a:noAutofit/>
          </a:bodyPr>
          <a:lstStyle/>
          <a:p>
            <a:pPr algn="ctr"/>
            <a:r>
              <a:rPr lang="ru-RU" sz="2400" b="1" dirty="0">
                <a:solidFill>
                  <a:srgbClr val="002060"/>
                </a:solidFill>
              </a:rPr>
              <a:t>Инструменты оценки (модель </a:t>
            </a:r>
            <a:r>
              <a:rPr lang="en-US" sz="2400" b="1" dirty="0">
                <a:solidFill>
                  <a:srgbClr val="002060"/>
                </a:solidFill>
              </a:rPr>
              <a:t>PISA</a:t>
            </a:r>
            <a:r>
              <a:rPr lang="ru-RU" sz="2400" b="1" dirty="0">
                <a:solidFill>
                  <a:srgbClr val="002060"/>
                </a:solidFill>
              </a:rPr>
              <a:t>)</a:t>
            </a:r>
            <a:endParaRPr lang="ru-RU" sz="2400" b="1" dirty="0">
              <a:solidFill>
                <a:srgbClr val="C00000"/>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1596572590"/>
              </p:ext>
            </p:extLst>
          </p:nvPr>
        </p:nvGraphicFramePr>
        <p:xfrm>
          <a:off x="2090058" y="1459723"/>
          <a:ext cx="9608683" cy="4450080"/>
        </p:xfrm>
        <a:graphic>
          <a:graphicData uri="http://schemas.openxmlformats.org/drawingml/2006/table">
            <a:tbl>
              <a:tblPr firstRow="1" bandRow="1">
                <a:tableStyleId>{00A15C55-8517-42AA-B614-E9B94910E393}</a:tableStyleId>
              </a:tblPr>
              <a:tblGrid>
                <a:gridCol w="4811711">
                  <a:extLst>
                    <a:ext uri="{9D8B030D-6E8A-4147-A177-3AD203B41FA5}">
                      <a16:colId xmlns:a16="http://schemas.microsoft.com/office/drawing/2014/main" val="1601143567"/>
                    </a:ext>
                  </a:extLst>
                </a:gridCol>
                <a:gridCol w="4796972">
                  <a:extLst>
                    <a:ext uri="{9D8B030D-6E8A-4147-A177-3AD203B41FA5}">
                      <a16:colId xmlns:a16="http://schemas.microsoft.com/office/drawing/2014/main" val="2084666987"/>
                    </a:ext>
                  </a:extLst>
                </a:gridCol>
              </a:tblGrid>
              <a:tr h="644897">
                <a:tc>
                  <a:txBody>
                    <a:bodyPr/>
                    <a:lstStyle/>
                    <a:p>
                      <a:r>
                        <a:rPr lang="ru-RU" sz="2000" dirty="0"/>
                        <a:t>МИНИСТЕРСТВО ПРОСВЕЩЕНИЯ РФ</a:t>
                      </a:r>
                    </a:p>
                  </a:txBody>
                  <a:tcPr/>
                </a:tc>
                <a:tc>
                  <a:txBody>
                    <a:bodyPr/>
                    <a:lstStyle/>
                    <a:p>
                      <a:r>
                        <a:rPr lang="ru-RU" sz="2000" dirty="0"/>
                        <a:t>МИНИСТЕРСТВО ПРОСВЕЩЕНИЯ РФ и ФЕДЕРАЛЬНАЯ СЛУЖБА В СФЕРЕ ОБРАЗОВАНИЯ И НАУКИ</a:t>
                      </a:r>
                    </a:p>
                  </a:txBody>
                  <a:tcPr/>
                </a:tc>
                <a:extLst>
                  <a:ext uri="{0D108BD9-81ED-4DB2-BD59-A6C34878D82A}">
                    <a16:rowId xmlns:a16="http://schemas.microsoft.com/office/drawing/2014/main" val="2330051441"/>
                  </a:ext>
                </a:extLst>
              </a:tr>
              <a:tr h="1590206">
                <a:tc>
                  <a:txBody>
                    <a:bodyPr/>
                    <a:lstStyle/>
                    <a:p>
                      <a:pPr marL="0" indent="0">
                        <a:buNone/>
                      </a:pPr>
                      <a:r>
                        <a:rPr lang="ru-RU" sz="1800" i="1" dirty="0"/>
                        <a:t>Мониторинг функциональной грамотности обучающихся</a:t>
                      </a:r>
                      <a:r>
                        <a:rPr lang="ru-RU" sz="1800" dirty="0"/>
                        <a:t>:</a:t>
                      </a:r>
                    </a:p>
                    <a:p>
                      <a:endParaRPr lang="ru-RU" sz="2000" dirty="0"/>
                    </a:p>
                    <a:p>
                      <a:r>
                        <a:rPr lang="ru-RU" sz="2000" dirty="0"/>
                        <a:t>Читательская грамотность</a:t>
                      </a:r>
                    </a:p>
                    <a:p>
                      <a:r>
                        <a:rPr lang="ru-RU" sz="2000" dirty="0"/>
                        <a:t>Математическая грамотность</a:t>
                      </a:r>
                    </a:p>
                    <a:p>
                      <a:r>
                        <a:rPr lang="ru-RU" sz="2000" dirty="0"/>
                        <a:t>Естественнонаучная грамотность</a:t>
                      </a:r>
                    </a:p>
                    <a:p>
                      <a:r>
                        <a:rPr lang="ru-RU" sz="2000" dirty="0"/>
                        <a:t>Финансовая грамотность</a:t>
                      </a:r>
                    </a:p>
                    <a:p>
                      <a:r>
                        <a:rPr lang="ru-RU" sz="2000" dirty="0"/>
                        <a:t>Глобальные компетенции</a:t>
                      </a:r>
                    </a:p>
                    <a:p>
                      <a:r>
                        <a:rPr lang="ru-RU" sz="2000" dirty="0"/>
                        <a:t>Креативное мышление</a:t>
                      </a:r>
                    </a:p>
                    <a:p>
                      <a:pPr marL="0" marR="0" lvl="0" indent="0" algn="l" defTabSz="457200" rtl="0" eaLnBrk="1" fontAlgn="auto" latinLnBrk="0" hangingPunct="1">
                        <a:lnSpc>
                          <a:spcPct val="100000"/>
                        </a:lnSpc>
                        <a:spcBef>
                          <a:spcPts val="0"/>
                        </a:spcBef>
                        <a:spcAft>
                          <a:spcPts val="0"/>
                        </a:spcAft>
                        <a:buClrTx/>
                        <a:buSzTx/>
                        <a:buFontTx/>
                        <a:buNone/>
                        <a:tabLst/>
                        <a:defRPr/>
                      </a:pPr>
                      <a:r>
                        <a:rPr lang="ru-RU" sz="2000" dirty="0">
                          <a:solidFill>
                            <a:schemeClr val="tx1"/>
                          </a:solidFill>
                        </a:rPr>
                        <a:t> </a:t>
                      </a:r>
                    </a:p>
                    <a:p>
                      <a:endParaRPr lang="ru-RU" sz="2000" dirty="0">
                        <a:solidFill>
                          <a:schemeClr val="tx1"/>
                        </a:solidFill>
                      </a:endParaRPr>
                    </a:p>
                  </a:txBody>
                  <a:tcPr>
                    <a:solidFill>
                      <a:schemeClr val="accent5">
                        <a:lumMod val="20000"/>
                        <a:lumOff val="80000"/>
                      </a:schemeClr>
                    </a:solidFill>
                  </a:tcPr>
                </a:tc>
                <a:tc>
                  <a:txBody>
                    <a:bodyPr/>
                    <a:lstStyle/>
                    <a:p>
                      <a:pPr marL="0" indent="0">
                        <a:buNone/>
                      </a:pPr>
                      <a:r>
                        <a:rPr lang="ru-RU" sz="2000" i="1" dirty="0"/>
                        <a:t>Методология и критерии оценки качества общего образования в общеобразовательных организациях на основе практики международных исследований качества подготовки обучающихся.</a:t>
                      </a:r>
                    </a:p>
                    <a:p>
                      <a:endParaRPr lang="ru-RU" sz="2000" u="sng" dirty="0"/>
                    </a:p>
                    <a:p>
                      <a:r>
                        <a:rPr lang="en-US" sz="2000" u="sng" dirty="0"/>
                        <a:t>PISA</a:t>
                      </a:r>
                      <a:r>
                        <a:rPr lang="ru-RU" sz="2000" u="sng" dirty="0"/>
                        <a:t> (2021, 2024)</a:t>
                      </a:r>
                    </a:p>
                    <a:p>
                      <a:r>
                        <a:rPr lang="ru-RU" sz="2000" u="sng" dirty="0"/>
                        <a:t>Региональная оценка по модели </a:t>
                      </a:r>
                      <a:r>
                        <a:rPr lang="en-US" sz="2000" u="sng" dirty="0"/>
                        <a:t>PISA  </a:t>
                      </a:r>
                      <a:r>
                        <a:rPr lang="en-US" sz="2000" dirty="0"/>
                        <a:t>(2021</a:t>
                      </a:r>
                      <a:r>
                        <a:rPr lang="ru-RU" sz="2000" dirty="0"/>
                        <a:t> г.)</a:t>
                      </a:r>
                    </a:p>
                    <a:p>
                      <a:endParaRPr lang="ru-RU" sz="2000" dirty="0">
                        <a:solidFill>
                          <a:schemeClr val="tx1"/>
                        </a:solidFill>
                      </a:endParaRPr>
                    </a:p>
                  </a:txBody>
                  <a:tcPr>
                    <a:solidFill>
                      <a:schemeClr val="accent5">
                        <a:lumMod val="20000"/>
                        <a:lumOff val="80000"/>
                      </a:schemeClr>
                    </a:solidFill>
                  </a:tcPr>
                </a:tc>
                <a:extLst>
                  <a:ext uri="{0D108BD9-81ED-4DB2-BD59-A6C34878D82A}">
                    <a16:rowId xmlns:a16="http://schemas.microsoft.com/office/drawing/2014/main" val="2266377169"/>
                  </a:ext>
                </a:extLst>
              </a:tr>
            </a:tbl>
          </a:graphicData>
        </a:graphic>
      </p:graphicFrame>
    </p:spTree>
    <p:extLst>
      <p:ext uri="{BB962C8B-B14F-4D97-AF65-F5344CB8AC3E}">
        <p14:creationId xmlns:p14="http://schemas.microsoft.com/office/powerpoint/2010/main" val="3364725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29329" y="413802"/>
            <a:ext cx="8915399" cy="823237"/>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br>
              <a:rPr lang="ru-RU" sz="2000" b="1" dirty="0">
                <a:solidFill>
                  <a:srgbClr val="C00000"/>
                </a:solidFill>
              </a:rPr>
            </a:br>
            <a:br>
              <a:rPr lang="ru-RU" sz="2000" b="1" dirty="0">
                <a:solidFill>
                  <a:srgbClr val="C00000"/>
                </a:solidFill>
              </a:rPr>
            </a:br>
            <a:r>
              <a:rPr lang="ru-RU" sz="2000" b="1" dirty="0">
                <a:solidFill>
                  <a:srgbClr val="C00000"/>
                </a:solidFill>
              </a:rPr>
              <a:t>Предметная компетентность – способность решать проблемы, возникающие в окружающей действительности, средствами предмета</a:t>
            </a:r>
            <a:endParaRPr lang="ru-RU" sz="20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260769562"/>
              </p:ext>
            </p:extLst>
          </p:nvPr>
        </p:nvGraphicFramePr>
        <p:xfrm>
          <a:off x="1886631" y="1543484"/>
          <a:ext cx="9797370" cy="4708848"/>
        </p:xfrm>
        <a:graphic>
          <a:graphicData uri="http://schemas.openxmlformats.org/drawingml/2006/table">
            <a:tbl>
              <a:tblPr firstRow="1" bandRow="1">
                <a:tableStyleId>{00A15C55-8517-42AA-B614-E9B94910E393}</a:tableStyleId>
              </a:tblPr>
              <a:tblGrid>
                <a:gridCol w="9797370">
                  <a:extLst>
                    <a:ext uri="{9D8B030D-6E8A-4147-A177-3AD203B41FA5}">
                      <a16:colId xmlns:a16="http://schemas.microsoft.com/office/drawing/2014/main" val="1601143567"/>
                    </a:ext>
                  </a:extLst>
                </a:gridCol>
              </a:tblGrid>
              <a:tr h="4708848">
                <a:tc>
                  <a:txBody>
                    <a:bodyPr/>
                    <a:lstStyle/>
                    <a:p>
                      <a:pPr>
                        <a:lnSpc>
                          <a:spcPct val="110000"/>
                        </a:lnSpc>
                        <a:buFont typeface="Wingdings" pitchFamily="2" charset="2"/>
                        <a:buChar char="w"/>
                        <a:defRPr/>
                      </a:pPr>
                      <a:endParaRPr lang="ru-RU" sz="2000" b="0" dirty="0">
                        <a:solidFill>
                          <a:schemeClr val="tx1"/>
                        </a:solidFill>
                      </a:endParaRPr>
                    </a:p>
                    <a:p>
                      <a:pPr>
                        <a:lnSpc>
                          <a:spcPct val="110000"/>
                        </a:lnSpc>
                        <a:buFont typeface="Wingdings" pitchFamily="2" charset="2"/>
                        <a:buChar char="w"/>
                        <a:defRPr/>
                      </a:pPr>
                      <a:r>
                        <a:rPr lang="ru-RU" sz="1800" b="0" dirty="0">
                          <a:solidFill>
                            <a:schemeClr val="tx1"/>
                          </a:solidFill>
                        </a:rPr>
                        <a:t>распознавать проблемы, возникающие в окружающей действительности, которые могут быть решены средствами данного предмета;</a:t>
                      </a:r>
                    </a:p>
                    <a:p>
                      <a:pPr>
                        <a:lnSpc>
                          <a:spcPct val="110000"/>
                        </a:lnSpc>
                        <a:buFont typeface="Wingdings" pitchFamily="2" charset="2"/>
                        <a:buNone/>
                        <a:defRPr/>
                      </a:pPr>
                      <a:endParaRPr lang="ru-RU" sz="1800" b="0" dirty="0">
                        <a:solidFill>
                          <a:schemeClr val="tx1"/>
                        </a:solidFill>
                      </a:endParaRPr>
                    </a:p>
                    <a:p>
                      <a:pPr>
                        <a:lnSpc>
                          <a:spcPct val="110000"/>
                        </a:lnSpc>
                        <a:buFont typeface="Wingdings" pitchFamily="2" charset="2"/>
                        <a:buChar char="w"/>
                        <a:defRPr/>
                      </a:pPr>
                      <a:r>
                        <a:rPr lang="ru-RU" sz="1800" b="0" dirty="0">
                          <a:solidFill>
                            <a:schemeClr val="tx1"/>
                          </a:solidFill>
                        </a:rPr>
                        <a:t>формулировать эти проблемы на языке данного предмета;</a:t>
                      </a:r>
                    </a:p>
                    <a:p>
                      <a:pPr>
                        <a:lnSpc>
                          <a:spcPct val="110000"/>
                        </a:lnSpc>
                        <a:buFont typeface="Wingdings" pitchFamily="2" charset="2"/>
                        <a:buNone/>
                        <a:defRPr/>
                      </a:pPr>
                      <a:endParaRPr lang="ru-RU" sz="1800" b="0" dirty="0">
                        <a:solidFill>
                          <a:schemeClr val="tx1"/>
                        </a:solidFill>
                      </a:endParaRPr>
                    </a:p>
                    <a:p>
                      <a:pPr>
                        <a:lnSpc>
                          <a:spcPct val="110000"/>
                        </a:lnSpc>
                        <a:buFont typeface="Wingdings" pitchFamily="2" charset="2"/>
                        <a:buChar char="w"/>
                        <a:defRPr/>
                      </a:pPr>
                      <a:r>
                        <a:rPr lang="ru-RU" sz="1800" b="0" dirty="0">
                          <a:solidFill>
                            <a:schemeClr val="tx1"/>
                          </a:solidFill>
                        </a:rPr>
                        <a:t> решать эти проблемы, используя предметные знания и методы;</a:t>
                      </a:r>
                    </a:p>
                    <a:p>
                      <a:pPr>
                        <a:lnSpc>
                          <a:spcPct val="110000"/>
                        </a:lnSpc>
                        <a:buFont typeface="Wingdings" pitchFamily="2" charset="2"/>
                        <a:buNone/>
                        <a:defRPr/>
                      </a:pPr>
                      <a:endParaRPr lang="ru-RU" sz="1800" b="0" dirty="0">
                        <a:solidFill>
                          <a:schemeClr val="tx1"/>
                        </a:solidFill>
                      </a:endParaRPr>
                    </a:p>
                    <a:p>
                      <a:pPr>
                        <a:lnSpc>
                          <a:spcPct val="110000"/>
                        </a:lnSpc>
                        <a:buFont typeface="Wingdings" pitchFamily="2" charset="2"/>
                        <a:buChar char="w"/>
                        <a:defRPr/>
                      </a:pPr>
                      <a:r>
                        <a:rPr lang="ru-RU" sz="1800" b="0" dirty="0">
                          <a:solidFill>
                            <a:schemeClr val="tx1"/>
                          </a:solidFill>
                        </a:rPr>
                        <a:t>анализировать использованные методы решения;</a:t>
                      </a:r>
                    </a:p>
                    <a:p>
                      <a:pPr>
                        <a:lnSpc>
                          <a:spcPct val="110000"/>
                        </a:lnSpc>
                        <a:buFont typeface="Wingdings" pitchFamily="2" charset="2"/>
                        <a:buNone/>
                        <a:defRPr/>
                      </a:pPr>
                      <a:endParaRPr lang="ru-RU" sz="1800" b="0" dirty="0">
                        <a:solidFill>
                          <a:schemeClr val="tx1"/>
                        </a:solidFill>
                      </a:endParaRPr>
                    </a:p>
                    <a:p>
                      <a:pPr>
                        <a:lnSpc>
                          <a:spcPct val="110000"/>
                        </a:lnSpc>
                        <a:buFont typeface="Wingdings" pitchFamily="2" charset="2"/>
                        <a:buChar char="w"/>
                        <a:defRPr/>
                      </a:pPr>
                      <a:r>
                        <a:rPr lang="ru-RU" sz="1800" b="0" dirty="0">
                          <a:solidFill>
                            <a:schemeClr val="tx1"/>
                          </a:solidFill>
                        </a:rPr>
                        <a:t>интерпретировать полученные результаты с учетом поставленной проблемы; </a:t>
                      </a:r>
                    </a:p>
                    <a:p>
                      <a:pPr>
                        <a:lnSpc>
                          <a:spcPct val="110000"/>
                        </a:lnSpc>
                        <a:buFont typeface="Wingdings" pitchFamily="2" charset="2"/>
                        <a:buNone/>
                        <a:defRPr/>
                      </a:pPr>
                      <a:endParaRPr lang="ru-RU" sz="1800" b="0" dirty="0">
                        <a:solidFill>
                          <a:schemeClr val="tx1"/>
                        </a:solidFill>
                      </a:endParaRPr>
                    </a:p>
                    <a:p>
                      <a:pPr>
                        <a:lnSpc>
                          <a:spcPct val="110000"/>
                        </a:lnSpc>
                        <a:buFont typeface="Wingdings" pitchFamily="2" charset="2"/>
                        <a:buChar char="w"/>
                        <a:defRPr/>
                      </a:pPr>
                      <a:r>
                        <a:rPr lang="ru-RU" sz="1800" b="0" dirty="0">
                          <a:solidFill>
                            <a:schemeClr val="tx1"/>
                          </a:solidFill>
                        </a:rPr>
                        <a:t>формулировать  и записывать окончательные результаты решения поставленной проблемы.</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5"/>
                    </a:solidFill>
                  </a:tcPr>
                </a:tc>
                <a:extLst>
                  <a:ext uri="{0D108BD9-81ED-4DB2-BD59-A6C34878D82A}">
                    <a16:rowId xmlns:a16="http://schemas.microsoft.com/office/drawing/2014/main" val="2266377169"/>
                  </a:ext>
                </a:extLst>
              </a:tr>
            </a:tbl>
          </a:graphicData>
        </a:graphic>
      </p:graphicFrame>
    </p:spTree>
    <p:extLst>
      <p:ext uri="{BB962C8B-B14F-4D97-AF65-F5344CB8AC3E}">
        <p14:creationId xmlns:p14="http://schemas.microsoft.com/office/powerpoint/2010/main" val="3205743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1439236358"/>
              </p:ext>
            </p:extLst>
          </p:nvPr>
        </p:nvGraphicFramePr>
        <p:xfrm>
          <a:off x="2518914" y="1074576"/>
          <a:ext cx="9259978" cy="4708848"/>
        </p:xfrm>
        <a:graphic>
          <a:graphicData uri="http://schemas.openxmlformats.org/drawingml/2006/table">
            <a:tbl>
              <a:tblPr firstRow="1" bandRow="1">
                <a:tableStyleId>{00A15C55-8517-42AA-B614-E9B94910E393}</a:tableStyleId>
              </a:tblPr>
              <a:tblGrid>
                <a:gridCol w="9259978">
                  <a:extLst>
                    <a:ext uri="{9D8B030D-6E8A-4147-A177-3AD203B41FA5}">
                      <a16:colId xmlns:a16="http://schemas.microsoft.com/office/drawing/2014/main" val="1601143567"/>
                    </a:ext>
                  </a:extLst>
                </a:gridCol>
              </a:tblGrid>
              <a:tr h="4708848">
                <a:tc>
                  <a:txBody>
                    <a:bodyPr/>
                    <a:lstStyle/>
                    <a:p>
                      <a:pPr>
                        <a:lnSpc>
                          <a:spcPct val="110000"/>
                        </a:lnSpc>
                        <a:buFont typeface="Wingdings" pitchFamily="2" charset="2"/>
                        <a:buChar char="w"/>
                        <a:defRPr/>
                      </a:pPr>
                      <a:endParaRPr lang="ru-RU" sz="2000" b="0" dirty="0">
                        <a:solidFill>
                          <a:schemeClr val="tx1"/>
                        </a:solidFill>
                      </a:endParaRPr>
                    </a:p>
                    <a:p>
                      <a:pPr>
                        <a:lnSpc>
                          <a:spcPct val="110000"/>
                        </a:lnSpc>
                        <a:buFont typeface="Wingdings" pitchFamily="2" charset="2"/>
                        <a:buChar char="w"/>
                        <a:defRPr/>
                      </a:pPr>
                      <a:r>
                        <a:rPr lang="ru-RU" sz="1800" b="1" dirty="0">
                          <a:solidFill>
                            <a:schemeClr val="tx1"/>
                          </a:solidFill>
                        </a:rPr>
                        <a:t>Функциональная грамотность </a:t>
                      </a:r>
                      <a:r>
                        <a:rPr lang="ru-RU" sz="1800" b="0" dirty="0">
                          <a:solidFill>
                            <a:schemeClr val="tx1"/>
                          </a:solidFill>
                        </a:rPr>
                        <a:t>в широком смысле представляет собой интегральное качество личности, которое можно рассматривать в различных аспектах.</a:t>
                      </a:r>
                    </a:p>
                    <a:p>
                      <a:pPr>
                        <a:lnSpc>
                          <a:spcPct val="110000"/>
                        </a:lnSpc>
                        <a:buFont typeface="Wingdings" pitchFamily="2" charset="2"/>
                        <a:buNone/>
                        <a:defRPr/>
                      </a:pPr>
                      <a:r>
                        <a:rPr lang="ru-RU" sz="1800" b="0" dirty="0">
                          <a:solidFill>
                            <a:schemeClr val="tx1"/>
                          </a:solidFill>
                        </a:rPr>
                        <a:t> </a:t>
                      </a:r>
                    </a:p>
                    <a:p>
                      <a:pPr>
                        <a:lnSpc>
                          <a:spcPct val="110000"/>
                        </a:lnSpc>
                        <a:buFont typeface="Wingdings" pitchFamily="2" charset="2"/>
                        <a:buChar char="w"/>
                        <a:defRPr/>
                      </a:pPr>
                      <a:r>
                        <a:rPr lang="ru-RU" sz="1800" b="0" dirty="0">
                          <a:solidFill>
                            <a:schemeClr val="tx1"/>
                          </a:solidFill>
                        </a:rPr>
                        <a:t>Инвариантными являются </a:t>
                      </a:r>
                      <a:r>
                        <a:rPr lang="ru-RU" sz="1800" b="1" dirty="0">
                          <a:solidFill>
                            <a:schemeClr val="tx1"/>
                          </a:solidFill>
                        </a:rPr>
                        <a:t>математическая, читательская и естественнонаучная грамотность</a:t>
                      </a:r>
                      <a:r>
                        <a:rPr lang="ru-RU" sz="1800" b="0" dirty="0">
                          <a:solidFill>
                            <a:schemeClr val="tx1"/>
                          </a:solidFill>
                        </a:rPr>
                        <a:t>.</a:t>
                      </a:r>
                    </a:p>
                    <a:p>
                      <a:pPr>
                        <a:lnSpc>
                          <a:spcPct val="110000"/>
                        </a:lnSpc>
                        <a:buFont typeface="Wingdings" pitchFamily="2" charset="2"/>
                        <a:buNone/>
                        <a:defRPr/>
                      </a:pPr>
                      <a:r>
                        <a:rPr lang="ru-RU" sz="1800" b="0" dirty="0">
                          <a:solidFill>
                            <a:schemeClr val="tx1"/>
                          </a:solidFill>
                        </a:rPr>
                        <a:t> </a:t>
                      </a:r>
                    </a:p>
                    <a:p>
                      <a:pPr>
                        <a:lnSpc>
                          <a:spcPct val="110000"/>
                        </a:lnSpc>
                        <a:buFont typeface="Wingdings" pitchFamily="2" charset="2"/>
                        <a:buChar char="w"/>
                        <a:defRPr/>
                      </a:pPr>
                      <a:r>
                        <a:rPr lang="ru-RU" sz="1800" b="0" dirty="0">
                          <a:solidFill>
                            <a:schemeClr val="tx1"/>
                          </a:solidFill>
                        </a:rPr>
                        <a:t>Другие аспекты функциональной грамотности, например </a:t>
                      </a:r>
                      <a:r>
                        <a:rPr lang="ru-RU" sz="1800" b="1" dirty="0">
                          <a:solidFill>
                            <a:schemeClr val="tx1"/>
                          </a:solidFill>
                        </a:rPr>
                        <a:t>финансовая грамотность, глобальные компетенции, креативные качества личности</a:t>
                      </a:r>
                      <a:r>
                        <a:rPr lang="ru-RU" sz="1800" b="0" dirty="0">
                          <a:solidFill>
                            <a:schemeClr val="tx1"/>
                          </a:solidFill>
                        </a:rPr>
                        <a:t>, становятся объектом внимания педагогического сообщества по мере их актуализации</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66377169"/>
                  </a:ext>
                </a:extLst>
              </a:tr>
            </a:tbl>
          </a:graphicData>
        </a:graphic>
      </p:graphicFrame>
    </p:spTree>
    <p:extLst>
      <p:ext uri="{BB962C8B-B14F-4D97-AF65-F5344CB8AC3E}">
        <p14:creationId xmlns:p14="http://schemas.microsoft.com/office/powerpoint/2010/main" val="559578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684614650"/>
              </p:ext>
            </p:extLst>
          </p:nvPr>
        </p:nvGraphicFramePr>
        <p:xfrm>
          <a:off x="2648309" y="346841"/>
          <a:ext cx="9035691" cy="6196198"/>
        </p:xfrm>
        <a:graphic>
          <a:graphicData uri="http://schemas.openxmlformats.org/drawingml/2006/table">
            <a:tbl>
              <a:tblPr firstRow="1" bandRow="1">
                <a:tableStyleId>{00A15C55-8517-42AA-B614-E9B94910E393}</a:tableStyleId>
              </a:tblPr>
              <a:tblGrid>
                <a:gridCol w="9035691">
                  <a:extLst>
                    <a:ext uri="{9D8B030D-6E8A-4147-A177-3AD203B41FA5}">
                      <a16:colId xmlns:a16="http://schemas.microsoft.com/office/drawing/2014/main" val="1601143567"/>
                    </a:ext>
                  </a:extLst>
                </a:gridCol>
              </a:tblGrid>
              <a:tr h="6196198">
                <a:tc>
                  <a:txBody>
                    <a:bodyPr/>
                    <a:lstStyle/>
                    <a:p>
                      <a:pPr>
                        <a:lnSpc>
                          <a:spcPct val="110000"/>
                        </a:lnSpc>
                        <a:buFont typeface="Wingdings" pitchFamily="2" charset="2"/>
                        <a:buChar char="w"/>
                        <a:defRPr/>
                      </a:pPr>
                      <a:endParaRPr lang="ru-RU" sz="1600" b="0" dirty="0">
                        <a:solidFill>
                          <a:schemeClr val="tx1"/>
                        </a:solidFill>
                      </a:endParaRPr>
                    </a:p>
                    <a:p>
                      <a:pPr>
                        <a:lnSpc>
                          <a:spcPct val="110000"/>
                        </a:lnSpc>
                        <a:buFont typeface="Wingdings" pitchFamily="2" charset="2"/>
                        <a:buChar char="w"/>
                        <a:defRPr/>
                      </a:pPr>
                      <a:r>
                        <a:rPr lang="ru-RU" sz="1600" b="0" dirty="0">
                          <a:solidFill>
                            <a:schemeClr val="tx1"/>
                          </a:solidFill>
                        </a:rPr>
                        <a:t>В международном стандарте «Навыки XXI века» («универсальные навыки», «ключевые компетентности», «</a:t>
                      </a:r>
                      <a:r>
                        <a:rPr lang="ru-RU" sz="1600" b="0" dirty="0" err="1">
                          <a:solidFill>
                            <a:schemeClr val="tx1"/>
                          </a:solidFill>
                        </a:rPr>
                        <a:t>soft</a:t>
                      </a:r>
                      <a:r>
                        <a:rPr lang="ru-RU" sz="1600" b="0" dirty="0">
                          <a:solidFill>
                            <a:schemeClr val="tx1"/>
                          </a:solidFill>
                        </a:rPr>
                        <a:t> skills»1 ) выделяются </a:t>
                      </a:r>
                      <a:r>
                        <a:rPr lang="ru-RU" sz="1600" b="1" dirty="0">
                          <a:solidFill>
                            <a:schemeClr val="tx1"/>
                          </a:solidFill>
                        </a:rPr>
                        <a:t>базовые навыки, компетенции и личностные качества</a:t>
                      </a:r>
                      <a:r>
                        <a:rPr lang="ru-RU" sz="1600" b="0" dirty="0">
                          <a:solidFill>
                            <a:schemeClr val="tx1"/>
                          </a:solidFill>
                        </a:rPr>
                        <a:t>, которые необходимо развивать в системе образования: </a:t>
                      </a:r>
                    </a:p>
                    <a:p>
                      <a:pPr>
                        <a:lnSpc>
                          <a:spcPct val="110000"/>
                        </a:lnSpc>
                        <a:buFont typeface="Wingdings" pitchFamily="2" charset="2"/>
                        <a:buNone/>
                        <a:defRPr/>
                      </a:pPr>
                      <a:endParaRPr lang="ru-RU" sz="1600" b="0" dirty="0">
                        <a:solidFill>
                          <a:schemeClr val="tx1"/>
                        </a:solidFill>
                      </a:endParaRPr>
                    </a:p>
                    <a:p>
                      <a:pPr marL="0" indent="0">
                        <a:lnSpc>
                          <a:spcPct val="110000"/>
                        </a:lnSpc>
                        <a:buFont typeface="Wingdings" pitchFamily="2" charset="2"/>
                        <a:buNone/>
                        <a:defRPr/>
                      </a:pPr>
                      <a:r>
                        <a:rPr lang="ru-RU" sz="1600" b="1" dirty="0">
                          <a:solidFill>
                            <a:schemeClr val="tx1"/>
                          </a:solidFill>
                        </a:rPr>
                        <a:t>базовые навыки </a:t>
                      </a:r>
                      <a:r>
                        <a:rPr lang="ru-RU" sz="1600" b="0" dirty="0">
                          <a:solidFill>
                            <a:schemeClr val="tx1"/>
                          </a:solidFill>
                        </a:rPr>
                        <a:t>(способность учащихся применять знания и умения для решения повседневных задач в ситуациях, которые отличаются от учебных). К этой группе относятся навыки чтения и письма, математическая грамотность, естественнонаучная грамотность, ИКТ-грамотность, финансовая грамотность, культурная и гражданская грамотность; </a:t>
                      </a:r>
                    </a:p>
                    <a:p>
                      <a:pPr marL="0" indent="0">
                        <a:lnSpc>
                          <a:spcPct val="110000"/>
                        </a:lnSpc>
                        <a:buFont typeface="Wingdings" pitchFamily="2" charset="2"/>
                        <a:buNone/>
                        <a:defRPr/>
                      </a:pPr>
                      <a:endParaRPr lang="ru-RU" sz="1600" b="0" dirty="0">
                        <a:solidFill>
                          <a:schemeClr val="tx1"/>
                        </a:solidFill>
                      </a:endParaRPr>
                    </a:p>
                    <a:p>
                      <a:pPr marL="0" indent="0">
                        <a:lnSpc>
                          <a:spcPct val="110000"/>
                        </a:lnSpc>
                        <a:buFont typeface="Wingdings" pitchFamily="2" charset="2"/>
                        <a:buNone/>
                        <a:defRPr/>
                      </a:pPr>
                      <a:r>
                        <a:rPr lang="ru-RU" sz="1600" b="1" dirty="0">
                          <a:solidFill>
                            <a:schemeClr val="tx1"/>
                          </a:solidFill>
                        </a:rPr>
                        <a:t>компетенции</a:t>
                      </a:r>
                      <a:r>
                        <a:rPr lang="ru-RU" sz="1600" b="0" dirty="0">
                          <a:solidFill>
                            <a:schemeClr val="tx1"/>
                          </a:solidFill>
                        </a:rPr>
                        <a:t> (способность учащихся решать нетипичные задачи в ситуациях, которые отличаются от учебных). В эту группу входят компетенции, позволяющие учащимся решать более сложные задачи: критическое мышление, креативность, умение общаться, умение работать в команде;</a:t>
                      </a:r>
                    </a:p>
                    <a:p>
                      <a:pPr marL="0" indent="0">
                        <a:lnSpc>
                          <a:spcPct val="110000"/>
                        </a:lnSpc>
                        <a:buFont typeface="Wingdings" pitchFamily="2" charset="2"/>
                        <a:buNone/>
                        <a:defRPr/>
                      </a:pPr>
                      <a:endParaRPr lang="ru-RU" sz="1600" b="0" dirty="0">
                        <a:solidFill>
                          <a:schemeClr val="tx1"/>
                        </a:solidFill>
                      </a:endParaRPr>
                    </a:p>
                    <a:p>
                      <a:pPr marL="0" indent="0">
                        <a:lnSpc>
                          <a:spcPct val="110000"/>
                        </a:lnSpc>
                        <a:buFont typeface="Wingdings" pitchFamily="2" charset="2"/>
                        <a:buNone/>
                        <a:defRPr/>
                      </a:pPr>
                      <a:r>
                        <a:rPr lang="ru-RU" sz="1600" b="1" dirty="0">
                          <a:solidFill>
                            <a:schemeClr val="tx1"/>
                          </a:solidFill>
                        </a:rPr>
                        <a:t>личностные качества </a:t>
                      </a:r>
                      <a:r>
                        <a:rPr lang="ru-RU" sz="1600" b="0" dirty="0">
                          <a:solidFill>
                            <a:schemeClr val="tx1"/>
                          </a:solidFill>
                        </a:rPr>
                        <a:t>(способность учащихся справляться с изменениями окружающей среды в ситуациях, которые отличаются от учебных). К таким качествам отнесены любознательность, инициативность, настойчивость, способность адаптироваться, лидерские качества, социальная и культурная грамотность.</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5"/>
                    </a:solidFill>
                  </a:tcPr>
                </a:tc>
                <a:extLst>
                  <a:ext uri="{0D108BD9-81ED-4DB2-BD59-A6C34878D82A}">
                    <a16:rowId xmlns:a16="http://schemas.microsoft.com/office/drawing/2014/main" val="2266377169"/>
                  </a:ext>
                </a:extLst>
              </a:tr>
            </a:tbl>
          </a:graphicData>
        </a:graphic>
      </p:graphicFrame>
    </p:spTree>
    <p:extLst>
      <p:ext uri="{BB962C8B-B14F-4D97-AF65-F5344CB8AC3E}">
        <p14:creationId xmlns:p14="http://schemas.microsoft.com/office/powerpoint/2010/main" val="3673412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4289010273"/>
              </p:ext>
            </p:extLst>
          </p:nvPr>
        </p:nvGraphicFramePr>
        <p:xfrm>
          <a:off x="2656935" y="181672"/>
          <a:ext cx="9027065" cy="6534437"/>
        </p:xfrm>
        <a:graphic>
          <a:graphicData uri="http://schemas.openxmlformats.org/drawingml/2006/table">
            <a:tbl>
              <a:tblPr firstRow="1" bandRow="1">
                <a:tableStyleId>{00A15C55-8517-42AA-B614-E9B94910E393}</a:tableStyleId>
              </a:tblPr>
              <a:tblGrid>
                <a:gridCol w="9027065">
                  <a:extLst>
                    <a:ext uri="{9D8B030D-6E8A-4147-A177-3AD203B41FA5}">
                      <a16:colId xmlns:a16="http://schemas.microsoft.com/office/drawing/2014/main" val="1601143567"/>
                    </a:ext>
                  </a:extLst>
                </a:gridCol>
              </a:tblGrid>
              <a:tr h="6534437">
                <a:tc>
                  <a:txBody>
                    <a:bodyPr/>
                    <a:lstStyle/>
                    <a:p>
                      <a:pPr>
                        <a:lnSpc>
                          <a:spcPct val="110000"/>
                        </a:lnSpc>
                        <a:buFont typeface="Wingdings" pitchFamily="2" charset="2"/>
                        <a:buChar char="w"/>
                        <a:defRPr/>
                      </a:pPr>
                      <a:endParaRPr lang="ru-RU" sz="2000" dirty="0">
                        <a:solidFill>
                          <a:schemeClr val="tx1"/>
                        </a:solidFill>
                      </a:endParaRPr>
                    </a:p>
                    <a:p>
                      <a:pPr>
                        <a:lnSpc>
                          <a:spcPct val="110000"/>
                        </a:lnSpc>
                        <a:buFont typeface="Wingdings" pitchFamily="2" charset="2"/>
                        <a:buChar char="w"/>
                        <a:defRPr/>
                      </a:pPr>
                      <a:r>
                        <a:rPr lang="ru-RU" sz="2000" dirty="0">
                          <a:solidFill>
                            <a:schemeClr val="tx1"/>
                          </a:solidFill>
                        </a:rPr>
                        <a:t>Отменяет ли функциональная грамотность академическую? </a:t>
                      </a:r>
                    </a:p>
                    <a:p>
                      <a:pPr>
                        <a:lnSpc>
                          <a:spcPct val="110000"/>
                        </a:lnSpc>
                        <a:buFont typeface="Wingdings" pitchFamily="2" charset="2"/>
                        <a:buChar char="w"/>
                        <a:defRPr/>
                      </a:pPr>
                      <a:endParaRPr lang="ru-RU" sz="2000" dirty="0">
                        <a:solidFill>
                          <a:schemeClr val="tx1"/>
                        </a:solidFill>
                      </a:endParaRPr>
                    </a:p>
                    <a:p>
                      <a:pPr>
                        <a:lnSpc>
                          <a:spcPct val="110000"/>
                        </a:lnSpc>
                        <a:buFont typeface="Wingdings" pitchFamily="2" charset="2"/>
                        <a:buNone/>
                        <a:defRPr/>
                      </a:pPr>
                      <a:r>
                        <a:rPr lang="ru-RU" sz="2000" b="0" dirty="0">
                          <a:solidFill>
                            <a:schemeClr val="tx1"/>
                          </a:solidFill>
                        </a:rPr>
                        <a:t>Целевая установка образовательных систем на развитие функциональной грамотности обучающихся </a:t>
                      </a:r>
                      <a:r>
                        <a:rPr lang="ru-RU" sz="2000" b="1" dirty="0">
                          <a:solidFill>
                            <a:schemeClr val="tx1"/>
                          </a:solidFill>
                        </a:rPr>
                        <a:t>не отменяет значимость академической грамотности</a:t>
                      </a:r>
                      <a:r>
                        <a:rPr lang="ru-RU" sz="2000" b="0" dirty="0">
                          <a:solidFill>
                            <a:schemeClr val="tx1"/>
                          </a:solidFill>
                        </a:rPr>
                        <a:t> в новых условиях. </a:t>
                      </a:r>
                    </a:p>
                    <a:p>
                      <a:pPr>
                        <a:lnSpc>
                          <a:spcPct val="110000"/>
                        </a:lnSpc>
                        <a:buFont typeface="Wingdings" pitchFamily="2" charset="2"/>
                        <a:buNone/>
                        <a:defRPr/>
                      </a:pPr>
                      <a:endParaRPr lang="ru-RU" sz="2000" b="0" dirty="0">
                        <a:solidFill>
                          <a:schemeClr val="tx1"/>
                        </a:solidFill>
                      </a:endParaRPr>
                    </a:p>
                    <a:p>
                      <a:pPr>
                        <a:lnSpc>
                          <a:spcPct val="110000"/>
                        </a:lnSpc>
                        <a:buFont typeface="Wingdings" pitchFamily="2" charset="2"/>
                        <a:buNone/>
                        <a:defRPr/>
                      </a:pPr>
                      <a:r>
                        <a:rPr lang="ru-RU" sz="2000" b="0" dirty="0">
                          <a:solidFill>
                            <a:schemeClr val="tx1"/>
                          </a:solidFill>
                        </a:rPr>
                        <a:t>Например, первые две позиции международного стандарта </a:t>
                      </a:r>
                      <a:r>
                        <a:rPr lang="ru-RU" sz="2000" b="1" i="1" dirty="0">
                          <a:solidFill>
                            <a:schemeClr val="tx1"/>
                          </a:solidFill>
                        </a:rPr>
                        <a:t>«Навыки XXI века» </a:t>
                      </a:r>
                      <a:r>
                        <a:rPr lang="ru-RU" sz="2000" b="0" dirty="0">
                          <a:solidFill>
                            <a:schemeClr val="tx1"/>
                          </a:solidFill>
                        </a:rPr>
                        <a:t>— </a:t>
                      </a:r>
                      <a:r>
                        <a:rPr lang="ru-RU" sz="2000" b="0" u="sng" dirty="0">
                          <a:solidFill>
                            <a:schemeClr val="tx1"/>
                          </a:solidFill>
                        </a:rPr>
                        <a:t>базовые навыки и компетенции </a:t>
                      </a:r>
                      <a:r>
                        <a:rPr lang="ru-RU" sz="2000" b="0" dirty="0">
                          <a:solidFill>
                            <a:schemeClr val="tx1"/>
                          </a:solidFill>
                        </a:rPr>
                        <a:t>— </a:t>
                      </a:r>
                      <a:r>
                        <a:rPr lang="ru-RU" sz="2000" b="1" dirty="0">
                          <a:solidFill>
                            <a:schemeClr val="tx1"/>
                          </a:solidFill>
                        </a:rPr>
                        <a:t>составляют основу академической грамотности</a:t>
                      </a:r>
                      <a:r>
                        <a:rPr lang="ru-RU" sz="2000" b="0" dirty="0">
                          <a:solidFill>
                            <a:schemeClr val="tx1"/>
                          </a:solidFill>
                        </a:rPr>
                        <a:t>, а </a:t>
                      </a:r>
                      <a:r>
                        <a:rPr lang="ru-RU" sz="2000" b="0" u="sng" dirty="0">
                          <a:solidFill>
                            <a:schemeClr val="tx1"/>
                          </a:solidFill>
                        </a:rPr>
                        <a:t>выработка стратегий поведения </a:t>
                      </a:r>
                      <a:r>
                        <a:rPr lang="ru-RU" sz="2000" b="0" dirty="0">
                          <a:solidFill>
                            <a:schemeClr val="tx1"/>
                          </a:solidFill>
                        </a:rPr>
                        <a:t>как способности действовать в различных внеучебных ситуациях направлена на </a:t>
                      </a:r>
                      <a:r>
                        <a:rPr lang="ru-RU" sz="2000" b="1" dirty="0">
                          <a:solidFill>
                            <a:schemeClr val="tx1"/>
                          </a:solidFill>
                        </a:rPr>
                        <a:t>развитие функциональной грамотности.</a:t>
                      </a:r>
                    </a:p>
                    <a:p>
                      <a:pPr>
                        <a:lnSpc>
                          <a:spcPct val="110000"/>
                        </a:lnSpc>
                        <a:buFont typeface="Wingdings" pitchFamily="2" charset="2"/>
                        <a:buNone/>
                        <a:defRPr/>
                      </a:pPr>
                      <a:endParaRPr lang="ru-RU" sz="2000" b="1" dirty="0">
                        <a:solidFill>
                          <a:schemeClr val="tx1"/>
                        </a:solidFill>
                      </a:endParaRPr>
                    </a:p>
                    <a:p>
                      <a:pPr>
                        <a:lnSpc>
                          <a:spcPct val="110000"/>
                        </a:lnSpc>
                        <a:buFont typeface="Wingdings" pitchFamily="2" charset="2"/>
                        <a:buNone/>
                        <a:defRPr/>
                      </a:pPr>
                      <a:r>
                        <a:rPr lang="ru-RU" sz="2000" dirty="0">
                          <a:solidFill>
                            <a:srgbClr val="C00000"/>
                          </a:solidFill>
                        </a:rPr>
                        <a:t>Академическую грамотность следует рассматривать как </a:t>
                      </a:r>
                      <a:r>
                        <a:rPr lang="ru-RU" sz="2000" u="sng" dirty="0">
                          <a:solidFill>
                            <a:srgbClr val="C00000"/>
                          </a:solidFill>
                        </a:rPr>
                        <a:t>фундамент</a:t>
                      </a:r>
                      <a:r>
                        <a:rPr lang="ru-RU" sz="2000" dirty="0">
                          <a:solidFill>
                            <a:srgbClr val="C00000"/>
                          </a:solidFill>
                        </a:rPr>
                        <a:t> для развития функциональной грамотности.</a:t>
                      </a:r>
                      <a:endParaRPr lang="ru-RU" sz="2000" b="1" dirty="0">
                        <a:solidFill>
                          <a:srgbClr val="C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extLst>
                  <a:ext uri="{0D108BD9-81ED-4DB2-BD59-A6C34878D82A}">
                    <a16:rowId xmlns:a16="http://schemas.microsoft.com/office/drawing/2014/main" val="2266377169"/>
                  </a:ext>
                </a:extLst>
              </a:tr>
            </a:tbl>
          </a:graphicData>
        </a:graphic>
      </p:graphicFrame>
    </p:spTree>
    <p:extLst>
      <p:ext uri="{BB962C8B-B14F-4D97-AF65-F5344CB8AC3E}">
        <p14:creationId xmlns:p14="http://schemas.microsoft.com/office/powerpoint/2010/main" val="6965568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32367" y="916321"/>
            <a:ext cx="8915399" cy="418755"/>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1800" spc="-50" dirty="0">
                <a:solidFill>
                  <a:srgbClr val="C00000"/>
                </a:solidFill>
                <a:latin typeface="+mj-lt"/>
                <a:ea typeface="+mj-ea"/>
                <a:cs typeface="+mj-cs"/>
              </a:rPr>
              <a:t>Особенности заданий</a:t>
            </a: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104798" y="916321"/>
            <a:ext cx="9593943"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3860739424"/>
              </p:ext>
            </p:extLst>
          </p:nvPr>
        </p:nvGraphicFramePr>
        <p:xfrm>
          <a:off x="2528849" y="1458275"/>
          <a:ext cx="9247529" cy="4312795"/>
        </p:xfrm>
        <a:graphic>
          <a:graphicData uri="http://schemas.openxmlformats.org/drawingml/2006/table">
            <a:tbl>
              <a:tblPr firstRow="1" bandRow="1">
                <a:tableStyleId>{00A15C55-8517-42AA-B614-E9B94910E393}</a:tableStyleId>
              </a:tblPr>
              <a:tblGrid>
                <a:gridCol w="9247529">
                  <a:extLst>
                    <a:ext uri="{9D8B030D-6E8A-4147-A177-3AD203B41FA5}">
                      <a16:colId xmlns:a16="http://schemas.microsoft.com/office/drawing/2014/main" val="1601143567"/>
                    </a:ext>
                  </a:extLst>
                </a:gridCol>
              </a:tblGrid>
              <a:tr h="4312795">
                <a:tc>
                  <a:txBody>
                    <a:bodyPr/>
                    <a:lstStyle/>
                    <a:p>
                      <a:pPr>
                        <a:lnSpc>
                          <a:spcPct val="110000"/>
                        </a:lnSpc>
                        <a:buFont typeface="Wingdings" pitchFamily="2" charset="2"/>
                        <a:buChar char="w"/>
                        <a:defRPr/>
                      </a:pPr>
                      <a:endParaRPr lang="ru-RU" sz="2000" b="0" dirty="0">
                        <a:solidFill>
                          <a:schemeClr val="tx1"/>
                        </a:solidFill>
                      </a:endParaRPr>
                    </a:p>
                    <a:p>
                      <a:pPr marL="91440" indent="-91440">
                        <a:lnSpc>
                          <a:spcPct val="90000"/>
                        </a:lnSpc>
                        <a:spcBef>
                          <a:spcPts val="1200"/>
                        </a:spcBef>
                        <a:spcAft>
                          <a:spcPts val="200"/>
                        </a:spcAft>
                        <a:buClr>
                          <a:schemeClr val="accent1"/>
                        </a:buClr>
                        <a:buSzPct val="100000"/>
                        <a:buFont typeface="Wingdings" pitchFamily="2" charset="2"/>
                        <a:buChar char="w"/>
                        <a:tabLst>
                          <a:tab pos="386958" algn="l"/>
                          <a:tab pos="1428487" algn="l"/>
                          <a:tab pos="2470017" algn="l"/>
                          <a:tab pos="3511547" algn="l"/>
                          <a:tab pos="4553076" algn="l"/>
                          <a:tab pos="5594606" algn="l"/>
                          <a:tab pos="6636136" algn="l"/>
                          <a:tab pos="7677665" algn="l"/>
                          <a:tab pos="8719195" algn="l"/>
                          <a:tab pos="9760724" algn="l"/>
                          <a:tab pos="10802254" algn="l"/>
                          <a:tab pos="11843785" algn="l"/>
                        </a:tabLst>
                        <a:defRPr/>
                      </a:pPr>
                      <a:r>
                        <a:rPr lang="ru-RU" sz="1600" b="0" dirty="0">
                          <a:solidFill>
                            <a:schemeClr val="tx1"/>
                          </a:solidFill>
                        </a:rPr>
                        <a:t>В каждом из заданий описываются жизненная ситуация, как правило</a:t>
                      </a:r>
                      <a:r>
                        <a:rPr lang="en-US" sz="1600" b="0" dirty="0">
                          <a:solidFill>
                            <a:schemeClr val="tx1"/>
                          </a:solidFill>
                        </a:rPr>
                        <a:t>, </a:t>
                      </a:r>
                      <a:r>
                        <a:rPr lang="ru-RU" sz="1600" b="0" dirty="0">
                          <a:solidFill>
                            <a:schemeClr val="tx1"/>
                          </a:solidFill>
                        </a:rPr>
                        <a:t>близкая и понятная учащемуся</a:t>
                      </a:r>
                    </a:p>
                    <a:p>
                      <a:pPr marL="91440" indent="-91440">
                        <a:lnSpc>
                          <a:spcPct val="90000"/>
                        </a:lnSpc>
                        <a:spcBef>
                          <a:spcPts val="1200"/>
                        </a:spcBef>
                        <a:spcAft>
                          <a:spcPts val="200"/>
                        </a:spcAft>
                        <a:buClr>
                          <a:schemeClr val="accent1"/>
                        </a:buClr>
                        <a:buSzPct val="100000"/>
                        <a:buFont typeface="Wingdings" pitchFamily="2" charset="2"/>
                        <a:buChar char="w"/>
                        <a:tabLst>
                          <a:tab pos="386958" algn="l"/>
                          <a:tab pos="1428487" algn="l"/>
                          <a:tab pos="2470017" algn="l"/>
                          <a:tab pos="3511547" algn="l"/>
                          <a:tab pos="4553076" algn="l"/>
                          <a:tab pos="5594606" algn="l"/>
                          <a:tab pos="6636136" algn="l"/>
                          <a:tab pos="7677665" algn="l"/>
                          <a:tab pos="8719195" algn="l"/>
                          <a:tab pos="9760724" algn="l"/>
                          <a:tab pos="10802254" algn="l"/>
                          <a:tab pos="11843785" algn="l"/>
                        </a:tabLst>
                        <a:defRPr/>
                      </a:pPr>
                      <a:r>
                        <a:rPr lang="ru-RU" sz="1600" b="0" dirty="0">
                          <a:solidFill>
                            <a:schemeClr val="tx1"/>
                          </a:solidFill>
                        </a:rPr>
                        <a:t>Каждое задание содержит задачу, решаемую с помощью имеющихся знаний</a:t>
                      </a:r>
                    </a:p>
                    <a:p>
                      <a:pPr marL="91440" indent="-91440">
                        <a:lnSpc>
                          <a:spcPct val="90000"/>
                        </a:lnSpc>
                        <a:spcBef>
                          <a:spcPts val="1200"/>
                        </a:spcBef>
                        <a:spcAft>
                          <a:spcPts val="200"/>
                        </a:spcAft>
                        <a:buClr>
                          <a:schemeClr val="accent1"/>
                        </a:buClr>
                        <a:buSzPct val="100000"/>
                        <a:buFont typeface="Wingdings" pitchFamily="2" charset="2"/>
                        <a:buChar char="w"/>
                        <a:tabLst>
                          <a:tab pos="386958" algn="l"/>
                          <a:tab pos="1428487" algn="l"/>
                          <a:tab pos="2470017" algn="l"/>
                          <a:tab pos="3511547" algn="l"/>
                          <a:tab pos="4553076" algn="l"/>
                          <a:tab pos="5594606" algn="l"/>
                          <a:tab pos="6636136" algn="l"/>
                          <a:tab pos="7677665" algn="l"/>
                          <a:tab pos="8719195" algn="l"/>
                          <a:tab pos="9760724" algn="l"/>
                          <a:tab pos="10802254" algn="l"/>
                          <a:tab pos="11843785" algn="l"/>
                        </a:tabLst>
                        <a:defRPr/>
                      </a:pPr>
                      <a:r>
                        <a:rPr lang="ru-RU" sz="1600" b="0" dirty="0">
                          <a:solidFill>
                            <a:schemeClr val="tx1"/>
                          </a:solidFill>
                        </a:rPr>
                        <a:t>Контекст заданий близок к ситуациям, возникающим в повседневной жизни</a:t>
                      </a:r>
                    </a:p>
                    <a:p>
                      <a:pPr marL="91440" indent="-91440">
                        <a:lnSpc>
                          <a:spcPct val="90000"/>
                        </a:lnSpc>
                        <a:spcBef>
                          <a:spcPts val="1200"/>
                        </a:spcBef>
                        <a:spcAft>
                          <a:spcPts val="200"/>
                        </a:spcAft>
                        <a:buClr>
                          <a:schemeClr val="accent1"/>
                        </a:buClr>
                        <a:buSzPct val="100000"/>
                        <a:buFont typeface="Wingdings" pitchFamily="2" charset="2"/>
                        <a:buChar char="w"/>
                        <a:tabLst>
                          <a:tab pos="386958" algn="l"/>
                          <a:tab pos="1428487" algn="l"/>
                          <a:tab pos="2470017" algn="l"/>
                          <a:tab pos="3511547" algn="l"/>
                          <a:tab pos="4553076" algn="l"/>
                          <a:tab pos="5594606" algn="l"/>
                          <a:tab pos="6636136" algn="l"/>
                          <a:tab pos="7677665" algn="l"/>
                          <a:tab pos="8719195" algn="l"/>
                          <a:tab pos="9760724" algn="l"/>
                          <a:tab pos="10802254" algn="l"/>
                          <a:tab pos="11843785" algn="l"/>
                        </a:tabLst>
                        <a:defRPr/>
                      </a:pPr>
                      <a:r>
                        <a:rPr lang="ru-RU" sz="1600" b="0" dirty="0">
                          <a:solidFill>
                            <a:schemeClr val="tx1"/>
                          </a:solidFill>
                        </a:rPr>
                        <a:t>Ситуация требует осознанного выбора модели поведения</a:t>
                      </a:r>
                    </a:p>
                    <a:p>
                      <a:pPr marL="91440" indent="-91440">
                        <a:lnSpc>
                          <a:spcPct val="90000"/>
                        </a:lnSpc>
                        <a:spcBef>
                          <a:spcPts val="1200"/>
                        </a:spcBef>
                        <a:spcAft>
                          <a:spcPts val="200"/>
                        </a:spcAft>
                        <a:buClr>
                          <a:schemeClr val="accent1"/>
                        </a:buClr>
                        <a:buSzPct val="100000"/>
                        <a:buFont typeface="Wingdings" pitchFamily="2" charset="2"/>
                        <a:buChar char="w"/>
                        <a:tabLst>
                          <a:tab pos="386958" algn="l"/>
                          <a:tab pos="1428487" algn="l"/>
                          <a:tab pos="2470017" algn="l"/>
                          <a:tab pos="3511547" algn="l"/>
                          <a:tab pos="4553076" algn="l"/>
                          <a:tab pos="5594606" algn="l"/>
                          <a:tab pos="6636136" algn="l"/>
                          <a:tab pos="7677665" algn="l"/>
                          <a:tab pos="8719195" algn="l"/>
                          <a:tab pos="9760724" algn="l"/>
                          <a:tab pos="10802254" algn="l"/>
                          <a:tab pos="11843785" algn="l"/>
                        </a:tabLst>
                        <a:defRPr/>
                      </a:pPr>
                      <a:r>
                        <a:rPr lang="ru-RU" sz="1600" b="0" dirty="0">
                          <a:solidFill>
                            <a:schemeClr val="tx1"/>
                          </a:solidFill>
                        </a:rPr>
                        <a:t>Вопросы изложены простым, ясным языком и, как правило, немногословны</a:t>
                      </a:r>
                    </a:p>
                    <a:p>
                      <a:pPr marL="91440" indent="-91440">
                        <a:lnSpc>
                          <a:spcPct val="90000"/>
                        </a:lnSpc>
                        <a:spcBef>
                          <a:spcPts val="1200"/>
                        </a:spcBef>
                        <a:spcAft>
                          <a:spcPts val="200"/>
                        </a:spcAft>
                        <a:buClr>
                          <a:schemeClr val="accent1"/>
                        </a:buClr>
                        <a:buSzPct val="100000"/>
                        <a:buFont typeface="Wingdings" pitchFamily="2" charset="2"/>
                        <a:buChar char="w"/>
                        <a:tabLst>
                          <a:tab pos="386958" algn="l"/>
                          <a:tab pos="1428487" algn="l"/>
                          <a:tab pos="2470017" algn="l"/>
                          <a:tab pos="3511547" algn="l"/>
                          <a:tab pos="4553076" algn="l"/>
                          <a:tab pos="5594606" algn="l"/>
                          <a:tab pos="6636136" algn="l"/>
                          <a:tab pos="7677665" algn="l"/>
                          <a:tab pos="8719195" algn="l"/>
                          <a:tab pos="9760724" algn="l"/>
                          <a:tab pos="10802254" algn="l"/>
                          <a:tab pos="11843785" algn="l"/>
                        </a:tabLst>
                        <a:defRPr/>
                      </a:pPr>
                      <a:r>
                        <a:rPr lang="ru-RU" sz="1600" b="0" dirty="0">
                          <a:solidFill>
                            <a:schemeClr val="tx1"/>
                          </a:solidFill>
                        </a:rPr>
                        <a:t>Информация предъявляется в текстовой и нетекстовой форме (таблицы, простые столбчатые диаграммы, рекламные объявления, выписки с банковских счетов и др.)</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66377169"/>
                  </a:ext>
                </a:extLst>
              </a:tr>
            </a:tbl>
          </a:graphicData>
        </a:graphic>
      </p:graphicFrame>
      <p:sp>
        <p:nvSpPr>
          <p:cNvPr id="3" name="TextBox 2">
            <a:extLst>
              <a:ext uri="{FF2B5EF4-FFF2-40B4-BE49-F238E27FC236}">
                <a16:creationId xmlns:a16="http://schemas.microsoft.com/office/drawing/2014/main" id="{7BFE251A-48F2-4990-ACA6-07E5AE27B8A1}"/>
              </a:ext>
            </a:extLst>
          </p:cNvPr>
          <p:cNvSpPr txBox="1"/>
          <p:nvPr/>
        </p:nvSpPr>
        <p:spPr>
          <a:xfrm>
            <a:off x="3558409" y="374368"/>
            <a:ext cx="8381871" cy="400110"/>
          </a:xfrm>
          <a:prstGeom prst="rect">
            <a:avLst/>
          </a:prstGeom>
          <a:noFill/>
        </p:spPr>
        <p:txBody>
          <a:bodyPr wrap="square" rtlCol="0">
            <a:spAutoFit/>
          </a:bodyPr>
          <a:lstStyle/>
          <a:p>
            <a:r>
              <a:rPr lang="ru-RU" sz="2000" b="1" dirty="0">
                <a:solidFill>
                  <a:srgbClr val="C00000"/>
                </a:solidFill>
              </a:rPr>
              <a:t>О мониторинге функциональной грамотности</a:t>
            </a:r>
          </a:p>
        </p:txBody>
      </p:sp>
    </p:spTree>
    <p:extLst>
      <p:ext uri="{BB962C8B-B14F-4D97-AF65-F5344CB8AC3E}">
        <p14:creationId xmlns:p14="http://schemas.microsoft.com/office/powerpoint/2010/main" val="810682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3"/>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127465" y="114222"/>
            <a:ext cx="2379214" cy="2445819"/>
          </a:xfrm>
          <a:prstGeom prst="ellipse">
            <a:avLst/>
          </a:prstGeom>
          <a:ln>
            <a:noFill/>
          </a:ln>
          <a:effectLst>
            <a:glow rad="63500">
              <a:schemeClr val="accent1">
                <a:satMod val="175000"/>
                <a:alpha val="40000"/>
              </a:schemeClr>
            </a:glow>
            <a:outerShdw blurRad="50800" dist="50800" dir="5400000" algn="ctr" rotWithShape="0">
              <a:schemeClr val="bg1">
                <a:lumMod val="65000"/>
              </a:schemeClr>
            </a:outerShdw>
            <a:softEdge rad="112500"/>
          </a:effectLst>
        </p:spPr>
      </p:pic>
      <p:sp>
        <p:nvSpPr>
          <p:cNvPr id="5" name="Заголовок 4">
            <a:extLst>
              <a:ext uri="{FF2B5EF4-FFF2-40B4-BE49-F238E27FC236}">
                <a16:creationId xmlns:a16="http://schemas.microsoft.com/office/drawing/2014/main" id="{E4EC4E9B-37CE-49E3-8E5A-9B9E1FDB42B7}"/>
              </a:ext>
            </a:extLst>
          </p:cNvPr>
          <p:cNvSpPr>
            <a:spLocks noGrp="1"/>
          </p:cNvSpPr>
          <p:nvPr>
            <p:ph type="ctrTitle"/>
          </p:nvPr>
        </p:nvSpPr>
        <p:spPr>
          <a:xfrm>
            <a:off x="3610145" y="1910918"/>
            <a:ext cx="8915399" cy="2262781"/>
          </a:xfrm>
        </p:spPr>
        <p:txBody>
          <a:bodyPr/>
          <a:lstStyle/>
          <a:p>
            <a:r>
              <a:rPr lang="ru-RU" sz="5400" dirty="0">
                <a:solidFill>
                  <a:srgbClr val="C00000"/>
                </a:solidFill>
              </a:rPr>
              <a:t>ЧИТАТЕЛЬСКАЯ ГРАМОТНОСТЬ</a:t>
            </a:r>
            <a:endParaRPr lang="ru-RU" dirty="0"/>
          </a:p>
        </p:txBody>
      </p:sp>
      <p:cxnSp>
        <p:nvCxnSpPr>
          <p:cNvPr id="6" name="Прямая соединительная линия 5">
            <a:extLst>
              <a:ext uri="{FF2B5EF4-FFF2-40B4-BE49-F238E27FC236}">
                <a16:creationId xmlns:a16="http://schemas.microsoft.com/office/drawing/2014/main" id="{D2207C9D-A24B-42B5-AB4B-4B9F9326C5BF}"/>
              </a:ext>
            </a:extLst>
          </p:cNvPr>
          <p:cNvCxnSpPr>
            <a:cxnSpLocks/>
          </p:cNvCxnSpPr>
          <p:nvPr/>
        </p:nvCxnSpPr>
        <p:spPr>
          <a:xfrm flipV="1">
            <a:off x="2441360" y="4722920"/>
            <a:ext cx="8398275" cy="1"/>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05190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graphicFrame>
        <p:nvGraphicFramePr>
          <p:cNvPr id="9" name="Схема 8">
            <a:extLst>
              <a:ext uri="{FF2B5EF4-FFF2-40B4-BE49-F238E27FC236}">
                <a16:creationId xmlns:a16="http://schemas.microsoft.com/office/drawing/2014/main" id="{6FCBCC5D-F317-45D0-AABD-079F60EBFAF7}"/>
              </a:ext>
            </a:extLst>
          </p:cNvPr>
          <p:cNvGraphicFramePr/>
          <p:nvPr>
            <p:extLst>
              <p:ext uri="{D42A27DB-BD31-4B8C-83A1-F6EECF244321}">
                <p14:modId xmlns:p14="http://schemas.microsoft.com/office/powerpoint/2010/main" val="2443444683"/>
              </p:ext>
            </p:extLst>
          </p:nvPr>
        </p:nvGraphicFramePr>
        <p:xfrm>
          <a:off x="2293258" y="420914"/>
          <a:ext cx="9347200" cy="564605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5256807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3"/>
            <a:ext cx="8915399" cy="713121"/>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Концепция читательской грамотности изменяется </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nvGraphicFramePr>
        <p:xfrm>
          <a:off x="2585469" y="1928113"/>
          <a:ext cx="8955314" cy="3692848"/>
        </p:xfrm>
        <a:graphic>
          <a:graphicData uri="http://schemas.openxmlformats.org/drawingml/2006/table">
            <a:tbl>
              <a:tblPr firstRow="1" bandRow="1">
                <a:tableStyleId>{00A15C55-8517-42AA-B614-E9B94910E393}</a:tableStyleId>
              </a:tblPr>
              <a:tblGrid>
                <a:gridCol w="8955314">
                  <a:extLst>
                    <a:ext uri="{9D8B030D-6E8A-4147-A177-3AD203B41FA5}">
                      <a16:colId xmlns:a16="http://schemas.microsoft.com/office/drawing/2014/main" val="1601143567"/>
                    </a:ext>
                  </a:extLst>
                </a:gridCol>
              </a:tblGrid>
              <a:tr h="3692848">
                <a:tc>
                  <a:txBody>
                    <a:bodyPr/>
                    <a:lstStyle/>
                    <a:p>
                      <a:pPr>
                        <a:lnSpc>
                          <a:spcPct val="110000"/>
                        </a:lnSpc>
                        <a:buFont typeface="Wingdings" pitchFamily="2" charset="2"/>
                        <a:buChar char="w"/>
                        <a:defRPr/>
                      </a:pPr>
                      <a:endParaRPr lang="ru-RU" sz="2000" b="0" i="0" dirty="0">
                        <a:solidFill>
                          <a:srgbClr val="000066"/>
                        </a:solidFill>
                      </a:endParaRPr>
                    </a:p>
                    <a:p>
                      <a:pPr>
                        <a:spcAft>
                          <a:spcPts val="600"/>
                        </a:spcAft>
                        <a:buFont typeface="Wingdings" pitchFamily="2" charset="2"/>
                        <a:buChar char="w"/>
                      </a:pPr>
                      <a:r>
                        <a:rPr lang="ru-RU" sz="2000" b="0" i="0" dirty="0">
                          <a:solidFill>
                            <a:srgbClr val="000066"/>
                          </a:solidFill>
                          <a:latin typeface="Arial" panose="020B0604020202020204" pitchFamily="34" charset="0"/>
                          <a:cs typeface="Arial" panose="020B0604020202020204" pitchFamily="34" charset="0"/>
                        </a:rPr>
                        <a:t>Цели образования изменяются: от освоения системы знаний к формированию способности  использовать знания для решения различных задач, находить нужную информацию,  преобразовывать информацию  для создания новых знаний и технологий</a:t>
                      </a:r>
                      <a:r>
                        <a:rPr lang="en-US" sz="2000" b="0" i="0" dirty="0">
                          <a:solidFill>
                            <a:srgbClr val="000066"/>
                          </a:solidFill>
                          <a:latin typeface="Arial" panose="020B0604020202020204" pitchFamily="34" charset="0"/>
                          <a:cs typeface="Arial" panose="020B0604020202020204" pitchFamily="34" charset="0"/>
                        </a:rPr>
                        <a:t>.</a:t>
                      </a:r>
                      <a:endParaRPr lang="ru-RU" sz="2000" b="0" i="0" dirty="0">
                        <a:solidFill>
                          <a:srgbClr val="000066"/>
                        </a:solidFill>
                        <a:latin typeface="Arial" panose="020B0604020202020204" pitchFamily="34" charset="0"/>
                        <a:cs typeface="Arial" panose="020B0604020202020204" pitchFamily="34" charset="0"/>
                      </a:endParaRPr>
                    </a:p>
                    <a:p>
                      <a:pPr>
                        <a:spcAft>
                          <a:spcPts val="600"/>
                        </a:spcAft>
                        <a:buFont typeface="Wingdings" pitchFamily="2" charset="2"/>
                        <a:buNone/>
                      </a:pPr>
                      <a:endParaRPr lang="ru-RU" sz="2000" b="0" i="0" dirty="0">
                        <a:solidFill>
                          <a:srgbClr val="000066"/>
                        </a:solidFill>
                        <a:latin typeface="Arial" panose="020B0604020202020204" pitchFamily="34" charset="0"/>
                        <a:cs typeface="Arial" panose="020B0604020202020204" pitchFamily="34" charset="0"/>
                      </a:endParaRPr>
                    </a:p>
                    <a:p>
                      <a:pPr>
                        <a:spcAft>
                          <a:spcPts val="600"/>
                        </a:spcAft>
                        <a:buFont typeface="Wingdings" pitchFamily="2" charset="2"/>
                        <a:buChar char="w"/>
                      </a:pPr>
                      <a:r>
                        <a:rPr lang="ru-RU" sz="2000" b="0" i="0" dirty="0">
                          <a:solidFill>
                            <a:srgbClr val="000066"/>
                          </a:solidFill>
                          <a:latin typeface="Arial" panose="020B0604020202020204" pitchFamily="34" charset="0"/>
                          <a:cs typeface="Arial" panose="020B0604020202020204" pitchFamily="34" charset="0"/>
                        </a:rPr>
                        <a:t>Новые технологии изменили характер чтения и передачи информации, появилась потребность в специалистах</a:t>
                      </a:r>
                      <a:r>
                        <a:rPr lang="en-US" sz="2000" b="0" i="0" dirty="0">
                          <a:solidFill>
                            <a:srgbClr val="000066"/>
                          </a:solidFill>
                          <a:latin typeface="Arial" panose="020B0604020202020204" pitchFamily="34" charset="0"/>
                          <a:cs typeface="Arial" panose="020B0604020202020204" pitchFamily="34" charset="0"/>
                        </a:rPr>
                        <a:t>,</a:t>
                      </a:r>
                      <a:r>
                        <a:rPr lang="ru-RU" sz="2000" b="0" i="0" dirty="0">
                          <a:solidFill>
                            <a:srgbClr val="000066"/>
                          </a:solidFill>
                          <a:latin typeface="Arial" panose="020B0604020202020204" pitchFamily="34" charset="0"/>
                          <a:cs typeface="Arial" panose="020B0604020202020204" pitchFamily="34" charset="0"/>
                        </a:rPr>
                        <a:t> которые быстро адаптируются в изменяющемся контексте и которые могут работать и обучаться, используя различные источники информации</a:t>
                      </a:r>
                      <a:r>
                        <a:rPr lang="en-US" sz="2000" b="0" i="0" dirty="0">
                          <a:solidFill>
                            <a:srgbClr val="000066"/>
                          </a:solidFill>
                          <a:latin typeface="Arial" panose="020B0604020202020204" pitchFamily="34" charset="0"/>
                          <a:cs typeface="Arial" panose="020B0604020202020204" pitchFamily="34" charset="0"/>
                        </a:rPr>
                        <a:t>.</a:t>
                      </a:r>
                      <a:endParaRPr lang="ru-RU" sz="2000" b="0" i="0" dirty="0">
                        <a:solidFill>
                          <a:srgbClr val="000066"/>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extLst>
                  <a:ext uri="{0D108BD9-81ED-4DB2-BD59-A6C34878D82A}">
                    <a16:rowId xmlns:a16="http://schemas.microsoft.com/office/drawing/2014/main" val="2266377169"/>
                  </a:ext>
                </a:extLst>
              </a:tr>
            </a:tbl>
          </a:graphicData>
        </a:graphic>
      </p:graphicFrame>
    </p:spTree>
    <p:extLst>
      <p:ext uri="{BB962C8B-B14F-4D97-AF65-F5344CB8AC3E}">
        <p14:creationId xmlns:p14="http://schemas.microsoft.com/office/powerpoint/2010/main" val="42161110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3"/>
            <a:ext cx="8915399" cy="713121"/>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Оценка читательской грамотности</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Таблица 8">
            <a:extLst>
              <a:ext uri="{FF2B5EF4-FFF2-40B4-BE49-F238E27FC236}">
                <a16:creationId xmlns:a16="http://schemas.microsoft.com/office/drawing/2014/main" id="{8DC5A2E9-3BB5-4084-A264-11FFBA323784}"/>
              </a:ext>
            </a:extLst>
          </p:cNvPr>
          <p:cNvGraphicFramePr>
            <a:graphicFrameLocks noGrp="1"/>
          </p:cNvGraphicFramePr>
          <p:nvPr>
            <p:extLst>
              <p:ext uri="{D42A27DB-BD31-4B8C-83A1-F6EECF244321}">
                <p14:modId xmlns:p14="http://schemas.microsoft.com/office/powerpoint/2010/main" val="817020878"/>
              </p:ext>
            </p:extLst>
          </p:nvPr>
        </p:nvGraphicFramePr>
        <p:xfrm>
          <a:off x="2627086" y="1763381"/>
          <a:ext cx="8913697" cy="4119002"/>
        </p:xfrm>
        <a:graphic>
          <a:graphicData uri="http://schemas.openxmlformats.org/drawingml/2006/table">
            <a:tbl>
              <a:tblPr firstRow="1" bandRow="1">
                <a:tableStyleId>{00A15C55-8517-42AA-B614-E9B94910E393}</a:tableStyleId>
              </a:tblPr>
              <a:tblGrid>
                <a:gridCol w="8913697">
                  <a:extLst>
                    <a:ext uri="{9D8B030D-6E8A-4147-A177-3AD203B41FA5}">
                      <a16:colId xmlns:a16="http://schemas.microsoft.com/office/drawing/2014/main" val="1601143567"/>
                    </a:ext>
                  </a:extLst>
                </a:gridCol>
              </a:tblGrid>
              <a:tr h="4119002">
                <a:tc>
                  <a:txBody>
                    <a:bodyPr/>
                    <a:lstStyle/>
                    <a:p>
                      <a:pPr>
                        <a:lnSpc>
                          <a:spcPct val="110000"/>
                        </a:lnSpc>
                        <a:buFont typeface="Wingdings" pitchFamily="2" charset="2"/>
                        <a:buChar char="w"/>
                        <a:defRPr/>
                      </a:pPr>
                      <a:endParaRPr lang="ru-RU" sz="2000" b="0" i="0" dirty="0">
                        <a:solidFill>
                          <a:schemeClr val="tx1"/>
                        </a:solidFill>
                      </a:endParaRPr>
                    </a:p>
                    <a:p>
                      <a:pPr>
                        <a:spcAft>
                          <a:spcPts val="600"/>
                        </a:spcAft>
                      </a:pPr>
                      <a:r>
                        <a:rPr lang="ru-RU" sz="2000" b="0" dirty="0">
                          <a:solidFill>
                            <a:schemeClr val="tx1"/>
                          </a:solidFill>
                        </a:rPr>
                        <a:t>Включены </a:t>
                      </a:r>
                      <a:r>
                        <a:rPr lang="ru-RU" sz="2000" b="0" u="heavy" dirty="0">
                          <a:solidFill>
                            <a:schemeClr val="tx1"/>
                          </a:solidFill>
                        </a:rPr>
                        <a:t>электронные тек</a:t>
                      </a:r>
                      <a:r>
                        <a:rPr lang="ru-RU" sz="2000" b="0" dirty="0">
                          <a:solidFill>
                            <a:schemeClr val="tx1"/>
                          </a:solidFill>
                        </a:rPr>
                        <a:t>сты.</a:t>
                      </a:r>
                    </a:p>
                    <a:p>
                      <a:pPr>
                        <a:spcAft>
                          <a:spcPts val="600"/>
                        </a:spcAft>
                      </a:pPr>
                      <a:endParaRPr lang="ru-RU" sz="2000" b="0" dirty="0">
                        <a:solidFill>
                          <a:schemeClr val="tx1"/>
                        </a:solidFill>
                      </a:endParaRPr>
                    </a:p>
                    <a:p>
                      <a:pPr>
                        <a:spcAft>
                          <a:spcPts val="600"/>
                        </a:spcAft>
                      </a:pPr>
                      <a:r>
                        <a:rPr lang="ru-RU" sz="2000" b="0" dirty="0">
                          <a:solidFill>
                            <a:schemeClr val="tx1"/>
                          </a:solidFill>
                        </a:rPr>
                        <a:t>Включен </a:t>
                      </a:r>
                      <a:r>
                        <a:rPr lang="ru-RU" sz="2000" b="0" u="heavy" dirty="0">
                          <a:solidFill>
                            <a:schemeClr val="tx1"/>
                          </a:solidFill>
                        </a:rPr>
                        <a:t>множественный текст</a:t>
                      </a:r>
                      <a:r>
                        <a:rPr lang="ru-RU" sz="2000" b="0" dirty="0">
                          <a:solidFill>
                            <a:schemeClr val="tx1"/>
                          </a:solidFill>
                        </a:rPr>
                        <a:t> (интерпретация и обобщение информации из нескольких отличающихся источников).</a:t>
                      </a:r>
                    </a:p>
                    <a:p>
                      <a:pPr>
                        <a:spcAft>
                          <a:spcPts val="600"/>
                        </a:spcAft>
                      </a:pPr>
                      <a:endParaRPr lang="ru-RU" sz="2000" b="0" dirty="0">
                        <a:solidFill>
                          <a:schemeClr val="tx1"/>
                        </a:solidFill>
                      </a:endParaRPr>
                    </a:p>
                    <a:p>
                      <a:pPr>
                        <a:spcAft>
                          <a:spcPts val="600"/>
                        </a:spcAft>
                      </a:pPr>
                      <a:r>
                        <a:rPr lang="ru-RU" sz="2000" b="0" dirty="0">
                          <a:solidFill>
                            <a:schemeClr val="tx1"/>
                          </a:solidFill>
                        </a:rPr>
                        <a:t>Оценивается </a:t>
                      </a:r>
                      <a:r>
                        <a:rPr lang="ru-RU" sz="2000" b="0" u="heavy" dirty="0">
                          <a:solidFill>
                            <a:schemeClr val="tx1"/>
                          </a:solidFill>
                        </a:rPr>
                        <a:t>способность критически оценивать информацию.</a:t>
                      </a:r>
                    </a:p>
                    <a:p>
                      <a:pPr>
                        <a:spcAft>
                          <a:spcPts val="600"/>
                        </a:spcAft>
                      </a:pPr>
                      <a:endParaRPr lang="ru-RU" sz="2000" b="0" u="heavy" dirty="0">
                        <a:solidFill>
                          <a:schemeClr val="tx1"/>
                        </a:solidFill>
                      </a:endParaRPr>
                    </a:p>
                    <a:p>
                      <a:pPr>
                        <a:spcAft>
                          <a:spcPts val="600"/>
                        </a:spcAft>
                      </a:pPr>
                      <a:r>
                        <a:rPr lang="ru-RU" sz="2000" b="0" dirty="0">
                          <a:solidFill>
                            <a:schemeClr val="tx1"/>
                          </a:solidFill>
                          <a:latin typeface="+mn-lt"/>
                          <a:cs typeface="Arial" panose="020B0604020202020204" pitchFamily="34" charset="0"/>
                        </a:rPr>
                        <a:t>Изменилась </a:t>
                      </a:r>
                      <a:r>
                        <a:rPr lang="ru-RU" sz="2000" b="0" u="sng" dirty="0">
                          <a:solidFill>
                            <a:schemeClr val="tx1"/>
                          </a:solidFill>
                          <a:latin typeface="+mn-lt"/>
                          <a:cs typeface="Arial" panose="020B0604020202020204" pitchFamily="34" charset="0"/>
                        </a:rPr>
                        <a:t>тематика текстов</a:t>
                      </a:r>
                      <a:r>
                        <a:rPr lang="ru-RU" sz="2000" b="0" dirty="0">
                          <a:solidFill>
                            <a:schemeClr val="tx1"/>
                          </a:solidFill>
                          <a:latin typeface="+mn-lt"/>
                          <a:cs typeface="Arial" panose="020B0604020202020204" pitchFamily="34" charset="0"/>
                        </a:rPr>
                        <a:t>. Многие тексты связаны с оценкой использования информации в Интернете, в частности, как распознать достоверные сайты и онлайн</a:t>
                      </a:r>
                      <a:r>
                        <a:rPr lang="en-US" sz="2000" b="0" dirty="0">
                          <a:solidFill>
                            <a:schemeClr val="tx1"/>
                          </a:solidFill>
                          <a:latin typeface="+mn-lt"/>
                          <a:cs typeface="Arial" panose="020B0604020202020204" pitchFamily="34" charset="0"/>
                        </a:rPr>
                        <a:t>-</a:t>
                      </a:r>
                      <a:r>
                        <a:rPr lang="ru-RU" sz="2000" b="0" dirty="0">
                          <a:solidFill>
                            <a:schemeClr val="tx1"/>
                          </a:solidFill>
                          <a:latin typeface="+mn-lt"/>
                          <a:cs typeface="Arial" panose="020B0604020202020204" pitchFamily="34" charset="0"/>
                        </a:rPr>
                        <a:t> документы.</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66377169"/>
                  </a:ext>
                </a:extLst>
              </a:tr>
            </a:tbl>
          </a:graphicData>
        </a:graphic>
      </p:graphicFrame>
    </p:spTree>
    <p:extLst>
      <p:ext uri="{BB962C8B-B14F-4D97-AF65-F5344CB8AC3E}">
        <p14:creationId xmlns:p14="http://schemas.microsoft.com/office/powerpoint/2010/main" val="2300984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Заголовок 4">
            <a:extLst>
              <a:ext uri="{FF2B5EF4-FFF2-40B4-BE49-F238E27FC236}">
                <a16:creationId xmlns:a16="http://schemas.microsoft.com/office/drawing/2014/main" id="{98E29ECE-A99F-451D-A5D2-496547BDC4DE}"/>
              </a:ext>
            </a:extLst>
          </p:cNvPr>
          <p:cNvSpPr>
            <a:spLocks noGrp="1"/>
          </p:cNvSpPr>
          <p:nvPr>
            <p:ph type="ctrTitle"/>
          </p:nvPr>
        </p:nvSpPr>
        <p:spPr>
          <a:xfrm>
            <a:off x="2429329" y="1804881"/>
            <a:ext cx="8915399" cy="2262780"/>
          </a:xfrm>
        </p:spPr>
        <p:txBody>
          <a:bodyPr>
            <a:normAutofit fontScale="90000"/>
          </a:bodyPr>
          <a:lstStyle/>
          <a:p>
            <a:r>
              <a:rPr lang="ru-RU" sz="2800" dirty="0">
                <a:hlinkClick r:id="rId5" action="ppaction://hlinkfile"/>
              </a:rPr>
              <a:t>Демоверсия по мониторингу </a:t>
            </a:r>
            <a:br>
              <a:rPr lang="ru-RU" sz="2800" dirty="0">
                <a:hlinkClick r:id="rId5" action="ppaction://hlinkfile"/>
              </a:rPr>
            </a:br>
            <a:r>
              <a:rPr lang="ru-RU" sz="2800" dirty="0">
                <a:hlinkClick r:id="rId5" action="ppaction://hlinkfile"/>
              </a:rPr>
              <a:t>читательской грамотности 5 класс</a:t>
            </a:r>
            <a:br>
              <a:rPr lang="ru-RU" sz="2800" dirty="0"/>
            </a:br>
            <a:br>
              <a:rPr lang="ru-RU" sz="2800" dirty="0"/>
            </a:br>
            <a:r>
              <a:rPr lang="ru-RU" sz="2800" dirty="0">
                <a:hlinkClick r:id="rId6" action="ppaction://hlinkfile"/>
              </a:rPr>
              <a:t>Характеристика заданий и система оценивания</a:t>
            </a:r>
            <a:br>
              <a:rPr lang="ru-RU" sz="2800" dirty="0"/>
            </a:br>
            <a:br>
              <a:rPr lang="ru-RU" sz="2800" dirty="0"/>
            </a:br>
            <a:r>
              <a:rPr lang="ru-RU" sz="2800" dirty="0">
                <a:hlinkClick r:id="rId7" action="ppaction://hlinkfile"/>
              </a:rPr>
              <a:t>Основные подходы к оценке читательской грамотности</a:t>
            </a:r>
            <a:endParaRPr lang="ru-RU" sz="2800" dirty="0"/>
          </a:p>
        </p:txBody>
      </p:sp>
      <p:sp>
        <p:nvSpPr>
          <p:cNvPr id="6" name="Заголовок 4">
            <a:extLst>
              <a:ext uri="{FF2B5EF4-FFF2-40B4-BE49-F238E27FC236}">
                <a16:creationId xmlns:a16="http://schemas.microsoft.com/office/drawing/2014/main" id="{24AC5372-5F14-483D-984A-CB7F752210AE}"/>
              </a:ext>
            </a:extLst>
          </p:cNvPr>
          <p:cNvSpPr txBox="1">
            <a:spLocks/>
          </p:cNvSpPr>
          <p:nvPr/>
        </p:nvSpPr>
        <p:spPr>
          <a:xfrm>
            <a:off x="2347268" y="3741057"/>
            <a:ext cx="8915399" cy="2262781"/>
          </a:xfrm>
          <a:prstGeom prst="rect">
            <a:avLst/>
          </a:prstGeom>
        </p:spPr>
        <p:txBody>
          <a:bodyPr vert="horz" lIns="91440" tIns="45720" rIns="91440" bIns="45720" rtlCol="0" anchor="b">
            <a:normAutofit/>
          </a:bodyPr>
          <a:lstStyle>
            <a:lvl1pPr algn="l" defTabSz="4572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ru-RU" sz="4400" dirty="0"/>
          </a:p>
        </p:txBody>
      </p:sp>
      <p:sp>
        <p:nvSpPr>
          <p:cNvPr id="3" name="TextBox 2">
            <a:extLst>
              <a:ext uri="{FF2B5EF4-FFF2-40B4-BE49-F238E27FC236}">
                <a16:creationId xmlns:a16="http://schemas.microsoft.com/office/drawing/2014/main" id="{1D8926C9-95F2-4DC0-861B-B0F368A457B4}"/>
              </a:ext>
            </a:extLst>
          </p:cNvPr>
          <p:cNvSpPr txBox="1"/>
          <p:nvPr/>
        </p:nvSpPr>
        <p:spPr>
          <a:xfrm>
            <a:off x="2506436" y="4188279"/>
            <a:ext cx="2669721" cy="369332"/>
          </a:xfrm>
          <a:prstGeom prst="rect">
            <a:avLst/>
          </a:prstGeom>
          <a:noFill/>
        </p:spPr>
        <p:txBody>
          <a:bodyPr wrap="square" rtlCol="0">
            <a:spAutoFit/>
          </a:bodyPr>
          <a:lstStyle/>
          <a:p>
            <a:r>
              <a:rPr lang="ru-RU" dirty="0">
                <a:hlinkClick r:id="rId8" action="ppaction://hlinkfile"/>
              </a:rPr>
              <a:t>7 класс</a:t>
            </a:r>
            <a:endParaRPr lang="ru-RU" dirty="0"/>
          </a:p>
        </p:txBody>
      </p:sp>
    </p:spTree>
    <p:extLst>
      <p:ext uri="{BB962C8B-B14F-4D97-AF65-F5344CB8AC3E}">
        <p14:creationId xmlns:p14="http://schemas.microsoft.com/office/powerpoint/2010/main" val="502953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3"/>
          <a:srcRect/>
          <a:stretch>
            <a:fillRect/>
          </a:stretch>
        </p:blipFill>
        <p:spPr bwMode="auto">
          <a:xfrm>
            <a:off x="105109" y="5264642"/>
            <a:ext cx="1278397" cy="1278397"/>
          </a:xfrm>
          <a:prstGeom prst="ellipse">
            <a:avLst/>
          </a:prstGeom>
          <a:ln>
            <a:noFill/>
          </a:ln>
          <a:effectLst>
            <a:softEdge rad="112500"/>
          </a:effectLst>
        </p:spPr>
      </p:pic>
      <p:sp>
        <p:nvSpPr>
          <p:cNvPr id="5" name="Заголовок 4">
            <a:extLst>
              <a:ext uri="{FF2B5EF4-FFF2-40B4-BE49-F238E27FC236}">
                <a16:creationId xmlns:a16="http://schemas.microsoft.com/office/drawing/2014/main" id="{E4EC4E9B-37CE-49E3-8E5A-9B9E1FDB42B7}"/>
              </a:ext>
            </a:extLst>
          </p:cNvPr>
          <p:cNvSpPr>
            <a:spLocks noGrp="1"/>
          </p:cNvSpPr>
          <p:nvPr>
            <p:ph type="ctrTitle"/>
          </p:nvPr>
        </p:nvSpPr>
        <p:spPr>
          <a:xfrm>
            <a:off x="3201773" y="1834440"/>
            <a:ext cx="8915399" cy="2262781"/>
          </a:xfrm>
        </p:spPr>
        <p:txBody>
          <a:bodyPr/>
          <a:lstStyle/>
          <a:p>
            <a:r>
              <a:rPr lang="ru-RU" sz="5400" dirty="0">
                <a:solidFill>
                  <a:srgbClr val="C00000"/>
                </a:solidFill>
              </a:rPr>
              <a:t>ЕСТЕСТВЕННОНАУЧНАЯ ГРАМОТНОСТЬ</a:t>
            </a:r>
            <a:endParaRPr lang="ru-RU" dirty="0"/>
          </a:p>
        </p:txBody>
      </p:sp>
      <p:cxnSp>
        <p:nvCxnSpPr>
          <p:cNvPr id="8" name="Прямая соединительная линия 7">
            <a:extLst>
              <a:ext uri="{FF2B5EF4-FFF2-40B4-BE49-F238E27FC236}">
                <a16:creationId xmlns:a16="http://schemas.microsoft.com/office/drawing/2014/main" id="{8AA3B2FC-4728-48AF-846C-ABDECFD9F98D}"/>
              </a:ext>
            </a:extLst>
          </p:cNvPr>
          <p:cNvCxnSpPr>
            <a:cxnSpLocks/>
          </p:cNvCxnSpPr>
          <p:nvPr/>
        </p:nvCxnSpPr>
        <p:spPr>
          <a:xfrm flipV="1">
            <a:off x="2698813" y="4731798"/>
            <a:ext cx="8398275" cy="1"/>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9" name="Рисунок 8">
            <a:extLst>
              <a:ext uri="{FF2B5EF4-FFF2-40B4-BE49-F238E27FC236}">
                <a16:creationId xmlns:a16="http://schemas.microsoft.com/office/drawing/2014/main" id="{357D9436-C7C3-4906-A98E-453365768B05}"/>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905523" y="314961"/>
            <a:ext cx="2379214" cy="2445819"/>
          </a:xfrm>
          <a:prstGeom prst="ellipse">
            <a:avLst/>
          </a:prstGeom>
          <a:ln>
            <a:noFill/>
          </a:ln>
          <a:effectLst>
            <a:glow rad="63500">
              <a:schemeClr val="accent1">
                <a:satMod val="175000"/>
                <a:alpha val="40000"/>
              </a:schemeClr>
            </a:glow>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2651224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3"/>
            <a:ext cx="8915399" cy="713121"/>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Оценка естественнонаучной грамотности</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pic>
        <p:nvPicPr>
          <p:cNvPr id="8" name="Объект 3">
            <a:extLst>
              <a:ext uri="{FF2B5EF4-FFF2-40B4-BE49-F238E27FC236}">
                <a16:creationId xmlns:a16="http://schemas.microsoft.com/office/drawing/2014/main" id="{342951B5-246C-4A3A-9068-91385BC8BF12}"/>
              </a:ext>
            </a:extLst>
          </p:cNvPr>
          <p:cNvPicPr>
            <a:picLocks/>
          </p:cNvPicPr>
          <p:nvPr/>
        </p:nvPicPr>
        <p:blipFill rotWithShape="1">
          <a:blip r:embed="rId5">
            <a:extLst>
              <a:ext uri="{BEBA8EAE-BF5A-486C-A8C5-ECC9F3942E4B}">
                <a14:imgProps xmlns:a14="http://schemas.microsoft.com/office/drawing/2010/main">
                  <a14:imgLayer r:embed="rId6">
                    <a14:imgEffect>
                      <a14:sharpenSoften amount="50000"/>
                    </a14:imgEffect>
                    <a14:imgEffect>
                      <a14:colorTemperature colorTemp="4700"/>
                    </a14:imgEffect>
                  </a14:imgLayer>
                </a14:imgProps>
              </a:ext>
            </a:extLst>
          </a:blip>
          <a:srcRect l="12346" t="27060" r="65045" b="25135"/>
          <a:stretch/>
        </p:blipFill>
        <p:spPr bwMode="auto">
          <a:xfrm>
            <a:off x="2510971" y="1304205"/>
            <a:ext cx="8855077" cy="534333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20325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3"/>
            <a:ext cx="8915399" cy="713121"/>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Основные умения естественнонаучной грамотности</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9" name="Объект 2">
            <a:extLst>
              <a:ext uri="{FF2B5EF4-FFF2-40B4-BE49-F238E27FC236}">
                <a16:creationId xmlns:a16="http://schemas.microsoft.com/office/drawing/2014/main" id="{AD4A9F65-E2B9-44F0-9B30-27AFC30D6F3D}"/>
              </a:ext>
            </a:extLst>
          </p:cNvPr>
          <p:cNvGraphicFramePr>
            <a:graphicFrameLocks/>
          </p:cNvGraphicFramePr>
          <p:nvPr>
            <p:extLst>
              <p:ext uri="{D42A27DB-BD31-4B8C-83A1-F6EECF244321}">
                <p14:modId xmlns:p14="http://schemas.microsoft.com/office/powerpoint/2010/main" val="2496293283"/>
              </p:ext>
            </p:extLst>
          </p:nvPr>
        </p:nvGraphicFramePr>
        <p:xfrm>
          <a:off x="1597292" y="1605679"/>
          <a:ext cx="10268604" cy="40227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1332096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3"/>
            <a:ext cx="8915399" cy="713121"/>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400" b="1" dirty="0">
                <a:solidFill>
                  <a:srgbClr val="002060"/>
                </a:solidFill>
              </a:rPr>
              <a:t>Три группы умений, </a:t>
            </a:r>
            <a:br>
              <a:rPr lang="ru-RU" sz="2400" b="1" dirty="0">
                <a:solidFill>
                  <a:srgbClr val="002060"/>
                </a:solidFill>
              </a:rPr>
            </a:br>
            <a:r>
              <a:rPr lang="ru-RU" sz="2400" b="1" dirty="0">
                <a:solidFill>
                  <a:srgbClr val="002060"/>
                </a:solidFill>
              </a:rPr>
              <a:t>характеризующих естественнонаучную грамотность </a:t>
            </a:r>
            <a:endParaRPr lang="ru-RU" sz="24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8AF06324-CDE6-4679-BC1B-A53E1958E0C3}"/>
              </a:ext>
            </a:extLst>
          </p:cNvPr>
          <p:cNvSpPr txBox="1">
            <a:spLocks/>
          </p:cNvSpPr>
          <p:nvPr/>
        </p:nvSpPr>
        <p:spPr>
          <a:xfrm>
            <a:off x="2717322" y="2044382"/>
            <a:ext cx="8966679" cy="4023360"/>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ru-RU" sz="2000" dirty="0">
                <a:solidFill>
                  <a:schemeClr val="tx1"/>
                </a:solidFill>
              </a:rPr>
              <a:t>Объяснение или описание естественнонаучных явлений на основе имеющихся научных знаний, а также прогнозирование изменений.</a:t>
            </a:r>
          </a:p>
          <a:p>
            <a:endParaRPr lang="ru-RU" sz="2000" dirty="0">
              <a:solidFill>
                <a:schemeClr val="tx1"/>
              </a:solidFill>
            </a:endParaRPr>
          </a:p>
          <a:p>
            <a:r>
              <a:rPr lang="ru-RU" sz="2000" dirty="0">
                <a:solidFill>
                  <a:schemeClr val="tx1"/>
                </a:solidFill>
              </a:rPr>
              <a:t>Распознавание научных вопросов и применение методов естественнонаучного исследования.</a:t>
            </a:r>
          </a:p>
          <a:p>
            <a:endParaRPr lang="ru-RU" sz="2000" dirty="0">
              <a:solidFill>
                <a:schemeClr val="tx1"/>
              </a:solidFill>
            </a:endParaRPr>
          </a:p>
          <a:p>
            <a:r>
              <a:rPr lang="ru-RU" sz="2000" dirty="0">
                <a:solidFill>
                  <a:schemeClr val="tx1"/>
                </a:solidFill>
              </a:rPr>
              <a:t>Интерпретация данных и использование научных доказательств для получения выводов. </a:t>
            </a:r>
            <a:endParaRPr lang="en-US" sz="2000" dirty="0">
              <a:solidFill>
                <a:schemeClr val="tx1"/>
              </a:solidFill>
            </a:endParaRPr>
          </a:p>
        </p:txBody>
      </p:sp>
    </p:spTree>
    <p:extLst>
      <p:ext uri="{BB962C8B-B14F-4D97-AF65-F5344CB8AC3E}">
        <p14:creationId xmlns:p14="http://schemas.microsoft.com/office/powerpoint/2010/main" val="25563971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1237039"/>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Заголовок 4">
            <a:extLst>
              <a:ext uri="{FF2B5EF4-FFF2-40B4-BE49-F238E27FC236}">
                <a16:creationId xmlns:a16="http://schemas.microsoft.com/office/drawing/2014/main" id="{C43E6103-714C-4E02-848D-DCF87E595CC3}"/>
              </a:ext>
            </a:extLst>
          </p:cNvPr>
          <p:cNvSpPr>
            <a:spLocks noGrp="1"/>
          </p:cNvSpPr>
          <p:nvPr>
            <p:ph type="ctrTitle"/>
          </p:nvPr>
        </p:nvSpPr>
        <p:spPr/>
        <p:txBody>
          <a:bodyPr>
            <a:normAutofit fontScale="90000"/>
          </a:bodyPr>
          <a:lstStyle/>
          <a:p>
            <a:r>
              <a:rPr lang="ru-RU" sz="2800" dirty="0">
                <a:hlinkClick r:id="rId5" action="ppaction://hlinkfile"/>
              </a:rPr>
              <a:t>Демоверсия по мониторингу естественнонаучной грамотности 5 класс</a:t>
            </a:r>
            <a:br>
              <a:rPr lang="ru-RU" sz="2800" dirty="0"/>
            </a:br>
            <a:br>
              <a:rPr lang="ru-RU" sz="2800" dirty="0"/>
            </a:br>
            <a:br>
              <a:rPr lang="ru-RU" sz="2800" dirty="0"/>
            </a:br>
            <a:r>
              <a:rPr lang="ru-RU" sz="2800" dirty="0">
                <a:hlinkClick r:id="rId6" action="ppaction://hlinkfile"/>
              </a:rPr>
              <a:t>Основные подходы к оцениванию</a:t>
            </a:r>
            <a:br>
              <a:rPr lang="ru-RU" sz="2800" dirty="0"/>
            </a:br>
            <a:br>
              <a:rPr lang="ru-RU" sz="2800" dirty="0"/>
            </a:br>
            <a:r>
              <a:rPr lang="ru-RU" sz="2800" dirty="0">
                <a:hlinkClick r:id="rId7" action="ppaction://hlinkfile"/>
              </a:rPr>
              <a:t>Характеристика заданий и система оценивания</a:t>
            </a:r>
            <a:br>
              <a:rPr lang="ru-RU" sz="2800" dirty="0"/>
            </a:br>
            <a:endParaRPr lang="ru-RU" sz="2800" dirty="0"/>
          </a:p>
        </p:txBody>
      </p:sp>
      <p:sp>
        <p:nvSpPr>
          <p:cNvPr id="2" name="TextBox 1">
            <a:extLst>
              <a:ext uri="{FF2B5EF4-FFF2-40B4-BE49-F238E27FC236}">
                <a16:creationId xmlns:a16="http://schemas.microsoft.com/office/drawing/2014/main" id="{DE2454A4-D633-46F1-B39F-16606F26733A}"/>
              </a:ext>
            </a:extLst>
          </p:cNvPr>
          <p:cNvSpPr txBox="1"/>
          <p:nvPr/>
        </p:nvSpPr>
        <p:spPr>
          <a:xfrm>
            <a:off x="2751364" y="4955721"/>
            <a:ext cx="2375807" cy="369332"/>
          </a:xfrm>
          <a:prstGeom prst="rect">
            <a:avLst/>
          </a:prstGeom>
          <a:noFill/>
        </p:spPr>
        <p:txBody>
          <a:bodyPr wrap="square" rtlCol="0">
            <a:spAutoFit/>
          </a:bodyPr>
          <a:lstStyle/>
          <a:p>
            <a:r>
              <a:rPr lang="ru-RU" dirty="0">
                <a:hlinkClick r:id="rId8" action="ppaction://hlinkfile"/>
              </a:rPr>
              <a:t>7 класс</a:t>
            </a:r>
            <a:endParaRPr lang="ru-RU" dirty="0"/>
          </a:p>
        </p:txBody>
      </p:sp>
    </p:spTree>
    <p:extLst>
      <p:ext uri="{BB962C8B-B14F-4D97-AF65-F5344CB8AC3E}">
        <p14:creationId xmlns:p14="http://schemas.microsoft.com/office/powerpoint/2010/main" val="16242291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3"/>
          <a:srcRect/>
          <a:stretch>
            <a:fillRect/>
          </a:stretch>
        </p:blipFill>
        <p:spPr bwMode="auto">
          <a:xfrm>
            <a:off x="105109" y="5264642"/>
            <a:ext cx="1278397" cy="1278397"/>
          </a:xfrm>
          <a:prstGeom prst="ellipse">
            <a:avLst/>
          </a:prstGeom>
          <a:ln>
            <a:noFill/>
          </a:ln>
          <a:effectLst>
            <a:softEdge rad="112500"/>
          </a:effectLst>
        </p:spPr>
      </p:pic>
      <p:sp>
        <p:nvSpPr>
          <p:cNvPr id="5" name="Заголовок 4">
            <a:extLst>
              <a:ext uri="{FF2B5EF4-FFF2-40B4-BE49-F238E27FC236}">
                <a16:creationId xmlns:a16="http://schemas.microsoft.com/office/drawing/2014/main" id="{E4EC4E9B-37CE-49E3-8E5A-9B9E1FDB42B7}"/>
              </a:ext>
            </a:extLst>
          </p:cNvPr>
          <p:cNvSpPr>
            <a:spLocks noGrp="1"/>
          </p:cNvSpPr>
          <p:nvPr>
            <p:ph type="ctrTitle"/>
          </p:nvPr>
        </p:nvSpPr>
        <p:spPr>
          <a:xfrm>
            <a:off x="3400146" y="1894551"/>
            <a:ext cx="8915399" cy="2262781"/>
          </a:xfrm>
        </p:spPr>
        <p:txBody>
          <a:bodyPr/>
          <a:lstStyle/>
          <a:p>
            <a:r>
              <a:rPr lang="ru-RU" sz="5400" dirty="0">
                <a:solidFill>
                  <a:srgbClr val="C00000"/>
                </a:solidFill>
              </a:rPr>
              <a:t>МАТЕМАТИЧЕСКАЯ ГРАМОТНОСТЬ</a:t>
            </a:r>
            <a:endParaRPr lang="ru-RU" dirty="0"/>
          </a:p>
        </p:txBody>
      </p:sp>
      <p:cxnSp>
        <p:nvCxnSpPr>
          <p:cNvPr id="8" name="Прямая соединительная линия 7">
            <a:extLst>
              <a:ext uri="{FF2B5EF4-FFF2-40B4-BE49-F238E27FC236}">
                <a16:creationId xmlns:a16="http://schemas.microsoft.com/office/drawing/2014/main" id="{AF9BB9C2-AAA5-4C10-8026-4A74DA26DE55}"/>
              </a:ext>
            </a:extLst>
          </p:cNvPr>
          <p:cNvCxnSpPr>
            <a:cxnSpLocks/>
          </p:cNvCxnSpPr>
          <p:nvPr/>
        </p:nvCxnSpPr>
        <p:spPr>
          <a:xfrm flipV="1">
            <a:off x="2441360" y="4722920"/>
            <a:ext cx="8398275" cy="1"/>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9" name="Рисунок 8">
            <a:extLst>
              <a:ext uri="{FF2B5EF4-FFF2-40B4-BE49-F238E27FC236}">
                <a16:creationId xmlns:a16="http://schemas.microsoft.com/office/drawing/2014/main" id="{2952C474-E29E-4B1C-BF16-B2A3D56E1C22}"/>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127465" y="114222"/>
            <a:ext cx="2379214" cy="2445819"/>
          </a:xfrm>
          <a:prstGeom prst="ellipse">
            <a:avLst/>
          </a:prstGeom>
          <a:ln>
            <a:noFill/>
          </a:ln>
          <a:effectLst>
            <a:glow rad="63500">
              <a:schemeClr val="accent1">
                <a:satMod val="175000"/>
                <a:alpha val="40000"/>
              </a:schemeClr>
            </a:glow>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891000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4"/>
            <a:ext cx="8915399" cy="492436"/>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Оценка математической грамотности</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971999"/>
            <a:ext cx="9593943" cy="0"/>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Объект 3">
            <a:extLst>
              <a:ext uri="{FF2B5EF4-FFF2-40B4-BE49-F238E27FC236}">
                <a16:creationId xmlns:a16="http://schemas.microsoft.com/office/drawing/2014/main" id="{B402AA87-40D2-4D51-A120-3570851243BD}"/>
              </a:ext>
            </a:extLst>
          </p:cNvPr>
          <p:cNvPicPr>
            <a:picLocks/>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Lst>
          </a:blip>
          <a:srcRect l="11705" t="25289" r="64404" b="37837"/>
          <a:stretch/>
        </p:blipFill>
        <p:spPr bwMode="auto">
          <a:xfrm>
            <a:off x="1891761" y="1176276"/>
            <a:ext cx="10113849" cy="5220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01672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4"/>
            <a:ext cx="8915399" cy="492436"/>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Организации области исследования</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971999"/>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EBB2CD54-51AF-47D0-B731-208CB3E822B1}"/>
              </a:ext>
            </a:extLst>
          </p:cNvPr>
          <p:cNvSpPr txBox="1"/>
          <p:nvPr/>
        </p:nvSpPr>
        <p:spPr>
          <a:xfrm>
            <a:off x="2846717" y="1543484"/>
            <a:ext cx="8837283" cy="3450112"/>
          </a:xfrm>
          <a:prstGeom prst="rect">
            <a:avLst/>
          </a:prstGeom>
          <a:noFill/>
        </p:spPr>
        <p:txBody>
          <a:bodyPr wrap="square">
            <a:spAutoFit/>
          </a:bodyPr>
          <a:lstStyle/>
          <a:p>
            <a:pPr>
              <a:lnSpc>
                <a:spcPct val="110000"/>
              </a:lnSpc>
              <a:buFont typeface="Wingdings" pitchFamily="2" charset="2"/>
              <a:buChar char="w"/>
              <a:defRPr/>
            </a:pPr>
            <a:r>
              <a:rPr lang="ru-RU" altLang="ru-RU" sz="2000" dirty="0"/>
              <a:t>математическое содержание, которое используется в заданиях;</a:t>
            </a:r>
          </a:p>
          <a:p>
            <a:pPr>
              <a:lnSpc>
                <a:spcPct val="110000"/>
              </a:lnSpc>
              <a:defRPr/>
            </a:pPr>
            <a:r>
              <a:rPr lang="ru-RU" altLang="ru-RU" sz="2000" dirty="0"/>
              <a:t> </a:t>
            </a:r>
          </a:p>
          <a:p>
            <a:pPr>
              <a:lnSpc>
                <a:spcPct val="110000"/>
              </a:lnSpc>
              <a:buFont typeface="Wingdings" pitchFamily="2" charset="2"/>
              <a:buChar char="w"/>
              <a:defRPr/>
            </a:pPr>
            <a:r>
              <a:rPr lang="ru-RU" altLang="ru-RU" sz="2000" dirty="0"/>
              <a:t>контекст,  в котором представлена проблема;</a:t>
            </a:r>
          </a:p>
          <a:p>
            <a:pPr>
              <a:lnSpc>
                <a:spcPct val="110000"/>
              </a:lnSpc>
              <a:defRPr/>
            </a:pPr>
            <a:endParaRPr lang="ru-RU" altLang="ru-RU" sz="2000" dirty="0"/>
          </a:p>
          <a:p>
            <a:pPr>
              <a:lnSpc>
                <a:spcPct val="110000"/>
              </a:lnSpc>
              <a:buFont typeface="Wingdings" pitchFamily="2" charset="2"/>
              <a:buChar char="w"/>
              <a:defRPr/>
            </a:pPr>
            <a:r>
              <a:rPr lang="ru-RU" altLang="ru-RU" sz="2000" dirty="0"/>
              <a:t>мыслительные процессы, которые описывают, что делает ученик, чтобы связать этот контекст с математикой, необходимой для решения поставленной проблемы  (формулировать ситуацию математически, применять математические понятия, факты, процедуры размышления, интерпретировать, использовать и оценивать математические результаты)</a:t>
            </a:r>
          </a:p>
        </p:txBody>
      </p:sp>
    </p:spTree>
    <p:extLst>
      <p:ext uri="{BB962C8B-B14F-4D97-AF65-F5344CB8AC3E}">
        <p14:creationId xmlns:p14="http://schemas.microsoft.com/office/powerpoint/2010/main" val="21958888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971999"/>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Заголовок 4">
            <a:extLst>
              <a:ext uri="{FF2B5EF4-FFF2-40B4-BE49-F238E27FC236}">
                <a16:creationId xmlns:a16="http://schemas.microsoft.com/office/drawing/2014/main" id="{BB55CA7F-CDB2-48C4-A349-DDACD6887811}"/>
              </a:ext>
            </a:extLst>
          </p:cNvPr>
          <p:cNvSpPr>
            <a:spLocks noGrp="1"/>
          </p:cNvSpPr>
          <p:nvPr>
            <p:ph type="ctrTitle"/>
          </p:nvPr>
        </p:nvSpPr>
        <p:spPr/>
        <p:txBody>
          <a:bodyPr>
            <a:normAutofit fontScale="90000"/>
          </a:bodyPr>
          <a:lstStyle/>
          <a:p>
            <a:r>
              <a:rPr lang="ru-RU" sz="2800" dirty="0">
                <a:hlinkClick r:id="rId5" action="ppaction://hlinkfile"/>
              </a:rPr>
              <a:t>Демоверсия по мониторингу математической грамотности, 5 класс</a:t>
            </a:r>
            <a:br>
              <a:rPr lang="ru-RU" sz="2800" dirty="0"/>
            </a:br>
            <a:br>
              <a:rPr lang="ru-RU" sz="2800" dirty="0"/>
            </a:br>
            <a:r>
              <a:rPr lang="ru-RU" sz="2800" dirty="0">
                <a:hlinkClick r:id="rId6" action="ppaction://hlinkfile"/>
              </a:rPr>
              <a:t>Основные подходы к оцениванию </a:t>
            </a:r>
            <a:br>
              <a:rPr lang="ru-RU" sz="2800" dirty="0"/>
            </a:br>
            <a:br>
              <a:rPr lang="ru-RU" sz="2800" dirty="0"/>
            </a:br>
            <a:r>
              <a:rPr lang="ru-RU" sz="2800" dirty="0">
                <a:hlinkClick r:id="rId7" action="ppaction://hlinkfile"/>
              </a:rPr>
              <a:t>Характеристика заданий и система оценивания</a:t>
            </a:r>
            <a:br>
              <a:rPr lang="ru-RU" sz="2800" dirty="0"/>
            </a:br>
            <a:endParaRPr lang="ru-RU" sz="2800" dirty="0"/>
          </a:p>
        </p:txBody>
      </p:sp>
    </p:spTree>
    <p:extLst>
      <p:ext uri="{BB962C8B-B14F-4D97-AF65-F5344CB8AC3E}">
        <p14:creationId xmlns:p14="http://schemas.microsoft.com/office/powerpoint/2010/main" val="11116451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3"/>
          <a:srcRect/>
          <a:stretch>
            <a:fillRect/>
          </a:stretch>
        </p:blipFill>
        <p:spPr bwMode="auto">
          <a:xfrm>
            <a:off x="105109" y="5264642"/>
            <a:ext cx="1278397" cy="1278397"/>
          </a:xfrm>
          <a:prstGeom prst="ellipse">
            <a:avLst/>
          </a:prstGeom>
          <a:ln>
            <a:noFill/>
          </a:ln>
          <a:effectLst>
            <a:softEdge rad="112500"/>
          </a:effectLst>
        </p:spPr>
      </p:pic>
      <p:sp>
        <p:nvSpPr>
          <p:cNvPr id="5" name="Заголовок 4">
            <a:extLst>
              <a:ext uri="{FF2B5EF4-FFF2-40B4-BE49-F238E27FC236}">
                <a16:creationId xmlns:a16="http://schemas.microsoft.com/office/drawing/2014/main" id="{E4EC4E9B-37CE-49E3-8E5A-9B9E1FDB42B7}"/>
              </a:ext>
            </a:extLst>
          </p:cNvPr>
          <p:cNvSpPr>
            <a:spLocks noGrp="1"/>
          </p:cNvSpPr>
          <p:nvPr>
            <p:ph type="ctrTitle"/>
          </p:nvPr>
        </p:nvSpPr>
        <p:spPr>
          <a:xfrm>
            <a:off x="3627901" y="2008573"/>
            <a:ext cx="8915399" cy="2262781"/>
          </a:xfrm>
        </p:spPr>
        <p:txBody>
          <a:bodyPr/>
          <a:lstStyle/>
          <a:p>
            <a:r>
              <a:rPr lang="ru-RU" sz="5400" dirty="0">
                <a:solidFill>
                  <a:srgbClr val="C00000"/>
                </a:solidFill>
              </a:rPr>
              <a:t>ФИНАНСОВАЯ ГРАМОТНОСТЬ</a:t>
            </a:r>
            <a:endParaRPr lang="ru-RU" dirty="0"/>
          </a:p>
        </p:txBody>
      </p:sp>
      <p:cxnSp>
        <p:nvCxnSpPr>
          <p:cNvPr id="8" name="Прямая соединительная линия 7">
            <a:extLst>
              <a:ext uri="{FF2B5EF4-FFF2-40B4-BE49-F238E27FC236}">
                <a16:creationId xmlns:a16="http://schemas.microsoft.com/office/drawing/2014/main" id="{124E9CAF-207D-4344-976D-46069FEDB980}"/>
              </a:ext>
            </a:extLst>
          </p:cNvPr>
          <p:cNvCxnSpPr>
            <a:cxnSpLocks/>
          </p:cNvCxnSpPr>
          <p:nvPr/>
        </p:nvCxnSpPr>
        <p:spPr>
          <a:xfrm flipV="1">
            <a:off x="2441360" y="4722920"/>
            <a:ext cx="8398275" cy="1"/>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9" name="Рисунок 8">
            <a:extLst>
              <a:ext uri="{FF2B5EF4-FFF2-40B4-BE49-F238E27FC236}">
                <a16:creationId xmlns:a16="http://schemas.microsoft.com/office/drawing/2014/main" id="{CF77AA2F-E17D-4C43-9BE9-6F81AAA217BA}"/>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127465" y="114222"/>
            <a:ext cx="2379214" cy="2445819"/>
          </a:xfrm>
          <a:prstGeom prst="ellipse">
            <a:avLst/>
          </a:prstGeom>
          <a:ln>
            <a:noFill/>
          </a:ln>
          <a:effectLst>
            <a:glow rad="63500">
              <a:schemeClr val="accent1">
                <a:satMod val="175000"/>
                <a:alpha val="40000"/>
              </a:schemeClr>
            </a:glow>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40960455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625384" y="461724"/>
            <a:ext cx="8915399" cy="492436"/>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Оценка финансовой грамотности</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90058" y="971999"/>
            <a:ext cx="9593943"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Объект 3">
            <a:extLst>
              <a:ext uri="{FF2B5EF4-FFF2-40B4-BE49-F238E27FC236}">
                <a16:creationId xmlns:a16="http://schemas.microsoft.com/office/drawing/2014/main" id="{78F2DB37-F36D-4FE7-837E-F2CA4612BC2D}"/>
              </a:ext>
            </a:extLst>
          </p:cNvPr>
          <p:cNvPicPr>
            <a:picLocks/>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Lst>
          </a:blip>
          <a:srcRect l="11705" t="27396" r="65045" b="26488"/>
          <a:stretch/>
        </p:blipFill>
        <p:spPr bwMode="auto">
          <a:xfrm>
            <a:off x="2351314" y="1237781"/>
            <a:ext cx="9332687" cy="54242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60379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501901" y="387746"/>
            <a:ext cx="8915399" cy="861076"/>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spc="-50" dirty="0">
                <a:solidFill>
                  <a:srgbClr val="C00000"/>
                </a:solidFill>
                <a:latin typeface="+mj-lt"/>
                <a:ea typeface="+mj-ea"/>
                <a:cs typeface="+mj-cs"/>
              </a:rPr>
              <a:t>Главный вопрос исследования </a:t>
            </a:r>
            <a:r>
              <a:rPr lang="en-US" sz="2800" b="1" spc="-50" dirty="0">
                <a:solidFill>
                  <a:srgbClr val="C00000"/>
                </a:solidFill>
                <a:latin typeface="+mj-lt"/>
                <a:ea typeface="+mj-ea"/>
                <a:cs typeface="+mj-cs"/>
              </a:rPr>
              <a:t>PISA </a:t>
            </a:r>
            <a:r>
              <a:rPr lang="ru-RU" sz="2800" b="1" spc="-50" dirty="0">
                <a:solidFill>
                  <a:srgbClr val="C00000"/>
                </a:solidFill>
                <a:latin typeface="+mj-lt"/>
                <a:ea typeface="+mj-ea"/>
                <a:cs typeface="+mj-cs"/>
              </a:rPr>
              <a:t>в области финансовой грамотности</a:t>
            </a: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162630" y="1378399"/>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 Box 2">
            <a:extLst>
              <a:ext uri="{FF2B5EF4-FFF2-40B4-BE49-F238E27FC236}">
                <a16:creationId xmlns:a16="http://schemas.microsoft.com/office/drawing/2014/main" id="{DE63D568-0CA2-4B7D-979A-D3C7349174F2}"/>
              </a:ext>
            </a:extLst>
          </p:cNvPr>
          <p:cNvSpPr txBox="1">
            <a:spLocks noChangeArrowheads="1"/>
          </p:cNvSpPr>
          <p:nvPr/>
        </p:nvSpPr>
        <p:spPr bwMode="auto">
          <a:xfrm>
            <a:off x="2889848" y="1546152"/>
            <a:ext cx="8694560" cy="4357687"/>
          </a:xfrm>
          <a:prstGeom prst="rect">
            <a:avLst/>
          </a:prstGeom>
          <a:noFill/>
          <a:ln w="9525">
            <a:noFill/>
            <a:round/>
            <a:headEnd/>
            <a:tailEnd/>
          </a:ln>
          <a:effectLst/>
        </p:spPr>
        <p:txBody>
          <a:bodyPr lIns="104169" tIns="52084" rIns="104169" bIns="52084"/>
          <a:lstStyle/>
          <a:p>
            <a:pPr>
              <a:spcBef>
                <a:spcPts val="683"/>
              </a:spcBef>
              <a:tabLst>
                <a:tab pos="649224" algn="l"/>
                <a:tab pos="1690876" algn="l"/>
                <a:tab pos="2732526" algn="l"/>
                <a:tab pos="3774178" algn="l"/>
                <a:tab pos="4815829" algn="l"/>
                <a:tab pos="5857481" algn="l"/>
                <a:tab pos="6899132" algn="l"/>
                <a:tab pos="7940784" algn="l"/>
                <a:tab pos="8982435" algn="l"/>
                <a:tab pos="10024086" algn="l"/>
                <a:tab pos="11065737" algn="l"/>
              </a:tabLst>
            </a:pPr>
            <a:endParaRPr lang="ru-RU" sz="2776" i="1" dirty="0">
              <a:solidFill>
                <a:srgbClr val="000000"/>
              </a:solidFill>
              <a:ea typeface="Droid Sans Fallback" charset="0"/>
              <a:cs typeface="Droid Sans Fallback" charset="0"/>
            </a:endParaRPr>
          </a:p>
          <a:p>
            <a:pPr>
              <a:spcBef>
                <a:spcPts val="683"/>
              </a:spcBef>
              <a:tabLst>
                <a:tab pos="649224" algn="l"/>
                <a:tab pos="1690876" algn="l"/>
                <a:tab pos="2732526" algn="l"/>
                <a:tab pos="3774178" algn="l"/>
                <a:tab pos="4815829" algn="l"/>
                <a:tab pos="5857481" algn="l"/>
                <a:tab pos="6899132" algn="l"/>
                <a:tab pos="7940784" algn="l"/>
                <a:tab pos="8982435" algn="l"/>
                <a:tab pos="10024086" algn="l"/>
                <a:tab pos="11065737" algn="l"/>
              </a:tabLst>
            </a:pPr>
            <a:br>
              <a:rPr lang="ru-RU" sz="2776" dirty="0">
                <a:solidFill>
                  <a:srgbClr val="000000"/>
                </a:solidFill>
                <a:ea typeface="Droid Sans Fallback" charset="0"/>
                <a:cs typeface="Droid Sans Fallback" charset="0"/>
              </a:rPr>
            </a:br>
            <a:r>
              <a:rPr lang="ru-RU" sz="2400" i="1" dirty="0">
                <a:solidFill>
                  <a:srgbClr val="000000"/>
                </a:solidFill>
                <a:ea typeface="Droid Sans Fallback" charset="0"/>
                <a:cs typeface="Droid Sans Fallback" charset="0"/>
              </a:rPr>
              <a:t>«Насколько  15-летние учащиеся (для России – выпускники основной школы) готовы к принятию эффективных решений в разнообразных финансовых ситуациях, к адаптации и использованию новых финансовых систем?»</a:t>
            </a:r>
            <a:br>
              <a:rPr lang="ru-RU" sz="2400" i="1" dirty="0">
                <a:solidFill>
                  <a:srgbClr val="000000"/>
                </a:solidFill>
                <a:ea typeface="Droid Sans Fallback" charset="0"/>
                <a:cs typeface="Droid Sans Fallback" charset="0"/>
              </a:rPr>
            </a:br>
            <a:endParaRPr lang="ru-RU" sz="2400" i="1" dirty="0">
              <a:solidFill>
                <a:srgbClr val="000000"/>
              </a:solidFill>
              <a:ea typeface="Droid Sans Fallback" charset="0"/>
              <a:cs typeface="Droid Sans Fallback" charset="0"/>
            </a:endParaRPr>
          </a:p>
        </p:txBody>
      </p:sp>
    </p:spTree>
    <p:extLst>
      <p:ext uri="{BB962C8B-B14F-4D97-AF65-F5344CB8AC3E}">
        <p14:creationId xmlns:p14="http://schemas.microsoft.com/office/powerpoint/2010/main" val="5254622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162630" y="1378399"/>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891EF5F-BE41-4972-AEA3-9C981A5D6633}"/>
              </a:ext>
            </a:extLst>
          </p:cNvPr>
          <p:cNvSpPr txBox="1"/>
          <p:nvPr/>
        </p:nvSpPr>
        <p:spPr>
          <a:xfrm>
            <a:off x="3333073" y="1378399"/>
            <a:ext cx="7253056" cy="3108543"/>
          </a:xfrm>
          <a:prstGeom prst="rect">
            <a:avLst/>
          </a:prstGeom>
          <a:noFill/>
        </p:spPr>
        <p:txBody>
          <a:bodyPr wrap="square" rtlCol="0">
            <a:spAutoFit/>
          </a:bodyPr>
          <a:lstStyle/>
          <a:p>
            <a:r>
              <a:rPr lang="ru-RU" sz="2800" dirty="0">
                <a:hlinkClick r:id="rId5" action="ppaction://hlinkfile"/>
              </a:rPr>
              <a:t>Демоверсия по мониторингу финансовой грамотности 5 класс</a:t>
            </a:r>
            <a:endParaRPr lang="ru-RU" sz="2800" dirty="0"/>
          </a:p>
          <a:p>
            <a:endParaRPr lang="ru-RU" sz="2800" dirty="0"/>
          </a:p>
          <a:p>
            <a:r>
              <a:rPr lang="ru-RU" sz="2800" dirty="0">
                <a:hlinkClick r:id="rId6" action="ppaction://hlinkfile"/>
              </a:rPr>
              <a:t>Основные подходы к оцениванию</a:t>
            </a:r>
            <a:endParaRPr lang="ru-RU" sz="2800" dirty="0"/>
          </a:p>
          <a:p>
            <a:endParaRPr lang="ru-RU" sz="2800" dirty="0"/>
          </a:p>
          <a:p>
            <a:r>
              <a:rPr lang="ru-RU" sz="2800" dirty="0">
                <a:hlinkClick r:id="rId7" action="ppaction://hlinkfile"/>
              </a:rPr>
              <a:t>Характеристика заданий и система оценивания</a:t>
            </a:r>
            <a:endParaRPr lang="ru-RU" sz="2800" dirty="0"/>
          </a:p>
        </p:txBody>
      </p:sp>
      <p:sp>
        <p:nvSpPr>
          <p:cNvPr id="2" name="TextBox 1">
            <a:extLst>
              <a:ext uri="{FF2B5EF4-FFF2-40B4-BE49-F238E27FC236}">
                <a16:creationId xmlns:a16="http://schemas.microsoft.com/office/drawing/2014/main" id="{C040FC3B-ECF0-440C-88F6-41746BF2C2BE}"/>
              </a:ext>
            </a:extLst>
          </p:cNvPr>
          <p:cNvSpPr txBox="1"/>
          <p:nvPr/>
        </p:nvSpPr>
        <p:spPr>
          <a:xfrm>
            <a:off x="3690257" y="4539343"/>
            <a:ext cx="2405743" cy="369332"/>
          </a:xfrm>
          <a:prstGeom prst="rect">
            <a:avLst/>
          </a:prstGeom>
          <a:noFill/>
        </p:spPr>
        <p:txBody>
          <a:bodyPr wrap="square" rtlCol="0">
            <a:spAutoFit/>
          </a:bodyPr>
          <a:lstStyle/>
          <a:p>
            <a:r>
              <a:rPr lang="ru-RU" dirty="0">
                <a:hlinkClick r:id="rId8" action="ppaction://hlinkfile"/>
              </a:rPr>
              <a:t>7 класс</a:t>
            </a:r>
            <a:endParaRPr lang="ru-RU" dirty="0"/>
          </a:p>
        </p:txBody>
      </p:sp>
    </p:spTree>
    <p:extLst>
      <p:ext uri="{BB962C8B-B14F-4D97-AF65-F5344CB8AC3E}">
        <p14:creationId xmlns:p14="http://schemas.microsoft.com/office/powerpoint/2010/main" val="12118520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3"/>
          <a:srcRect/>
          <a:stretch>
            <a:fillRect/>
          </a:stretch>
        </p:blipFill>
        <p:spPr bwMode="auto">
          <a:xfrm>
            <a:off x="105109" y="5264642"/>
            <a:ext cx="1278397" cy="1278397"/>
          </a:xfrm>
          <a:prstGeom prst="ellipse">
            <a:avLst/>
          </a:prstGeom>
          <a:ln>
            <a:noFill/>
          </a:ln>
          <a:effectLst>
            <a:softEdge rad="112500"/>
          </a:effectLst>
        </p:spPr>
      </p:pic>
      <p:sp>
        <p:nvSpPr>
          <p:cNvPr id="5" name="Заголовок 4">
            <a:extLst>
              <a:ext uri="{FF2B5EF4-FFF2-40B4-BE49-F238E27FC236}">
                <a16:creationId xmlns:a16="http://schemas.microsoft.com/office/drawing/2014/main" id="{E4EC4E9B-37CE-49E3-8E5A-9B9E1FDB42B7}"/>
              </a:ext>
            </a:extLst>
          </p:cNvPr>
          <p:cNvSpPr>
            <a:spLocks noGrp="1"/>
          </p:cNvSpPr>
          <p:nvPr>
            <p:ph type="ctrTitle"/>
          </p:nvPr>
        </p:nvSpPr>
        <p:spPr>
          <a:xfrm>
            <a:off x="3565757" y="1910919"/>
            <a:ext cx="8915399" cy="2262781"/>
          </a:xfrm>
        </p:spPr>
        <p:txBody>
          <a:bodyPr/>
          <a:lstStyle/>
          <a:p>
            <a:r>
              <a:rPr lang="ru-RU" sz="5400" dirty="0">
                <a:solidFill>
                  <a:srgbClr val="C00000"/>
                </a:solidFill>
              </a:rPr>
              <a:t>ГЛОБАЛЬНЫЕ КОМПЕТЕНЦИИ</a:t>
            </a:r>
            <a:endParaRPr lang="ru-RU" dirty="0"/>
          </a:p>
        </p:txBody>
      </p:sp>
      <p:cxnSp>
        <p:nvCxnSpPr>
          <p:cNvPr id="8" name="Прямая соединительная линия 7">
            <a:extLst>
              <a:ext uri="{FF2B5EF4-FFF2-40B4-BE49-F238E27FC236}">
                <a16:creationId xmlns:a16="http://schemas.microsoft.com/office/drawing/2014/main" id="{0F63F669-7BFE-4C18-95A6-C4B8DEC5DBAB}"/>
              </a:ext>
            </a:extLst>
          </p:cNvPr>
          <p:cNvCxnSpPr>
            <a:cxnSpLocks/>
          </p:cNvCxnSpPr>
          <p:nvPr/>
        </p:nvCxnSpPr>
        <p:spPr>
          <a:xfrm flipV="1">
            <a:off x="2441360" y="4722920"/>
            <a:ext cx="8398275" cy="1"/>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9" name="Рисунок 8">
            <a:extLst>
              <a:ext uri="{FF2B5EF4-FFF2-40B4-BE49-F238E27FC236}">
                <a16:creationId xmlns:a16="http://schemas.microsoft.com/office/drawing/2014/main" id="{8A1BA70D-E4A6-479D-BC51-F4A8D0258D88}"/>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127465" y="114222"/>
            <a:ext cx="2379214" cy="2445819"/>
          </a:xfrm>
          <a:prstGeom prst="ellipse">
            <a:avLst/>
          </a:prstGeom>
          <a:ln>
            <a:noFill/>
          </a:ln>
          <a:effectLst>
            <a:glow rad="63500">
              <a:schemeClr val="accent1">
                <a:satMod val="175000"/>
                <a:alpha val="40000"/>
              </a:schemeClr>
            </a:glow>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1910203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501901" y="387746"/>
            <a:ext cx="8915399" cy="566409"/>
          </a:xfrm>
        </p:spPr>
        <p:txBody>
          <a:bodyPr>
            <a:noAutofit/>
          </a:bodyPr>
          <a:lstStyle/>
          <a:p>
            <a:pPr algn="ctr">
              <a:lnSpc>
                <a:spcPct val="80000"/>
              </a:lnSpc>
              <a:spcBef>
                <a:spcPct val="0"/>
              </a:spcBef>
              <a:tabLst>
                <a:tab pos="0" algn="l"/>
                <a:tab pos="1041529" algn="l"/>
                <a:tab pos="2083060" algn="l"/>
                <a:tab pos="3124589" algn="l"/>
                <a:tab pos="4166119" algn="l"/>
                <a:tab pos="5207649" algn="l"/>
                <a:tab pos="6249179" algn="l"/>
                <a:tab pos="7290708" algn="l"/>
                <a:tab pos="8332239" algn="l"/>
                <a:tab pos="9373768" algn="l"/>
                <a:tab pos="10415297" algn="l"/>
                <a:tab pos="11456828" algn="l"/>
              </a:tabLst>
              <a:defRPr/>
            </a:pPr>
            <a:r>
              <a:rPr lang="ru-RU" sz="2800" b="1" dirty="0">
                <a:solidFill>
                  <a:srgbClr val="C00000"/>
                </a:solidFill>
              </a:rPr>
              <a:t>Оценка глобальных компетенций</a:t>
            </a:r>
            <a:endParaRPr lang="ru-RU" sz="2800" b="1" spc="-50" dirty="0">
              <a:solidFill>
                <a:srgbClr val="C00000"/>
              </a:solidFill>
              <a:latin typeface="+mj-lt"/>
              <a:ea typeface="+mj-ea"/>
              <a:cs typeface="+mj-cs"/>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982725"/>
            <a:ext cx="9593943"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Объект 3">
            <a:extLst>
              <a:ext uri="{FF2B5EF4-FFF2-40B4-BE49-F238E27FC236}">
                <a16:creationId xmlns:a16="http://schemas.microsoft.com/office/drawing/2014/main" id="{459A0A20-1324-4D90-9F60-B295BAE5D0F7}"/>
              </a:ext>
            </a:extLst>
          </p:cNvPr>
          <p:cNvPicPr>
            <a:picLocks/>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Lst>
          </a:blip>
          <a:srcRect l="12186" t="27017" r="64404" b="26342"/>
          <a:stretch/>
        </p:blipFill>
        <p:spPr bwMode="auto">
          <a:xfrm>
            <a:off x="2699657" y="1291772"/>
            <a:ext cx="8717643" cy="52512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262791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982725"/>
            <a:ext cx="9593943"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8" name="Группа 7">
            <a:extLst>
              <a:ext uri="{FF2B5EF4-FFF2-40B4-BE49-F238E27FC236}">
                <a16:creationId xmlns:a16="http://schemas.microsoft.com/office/drawing/2014/main" id="{8F3F4D07-7A24-49F7-A55D-8D2838261923}"/>
              </a:ext>
            </a:extLst>
          </p:cNvPr>
          <p:cNvGrpSpPr/>
          <p:nvPr/>
        </p:nvGrpSpPr>
        <p:grpSpPr>
          <a:xfrm>
            <a:off x="1788951" y="303607"/>
            <a:ext cx="10134994" cy="514677"/>
            <a:chOff x="3744" y="1225"/>
            <a:chExt cx="10134994" cy="514677"/>
          </a:xfrm>
        </p:grpSpPr>
        <p:sp>
          <p:nvSpPr>
            <p:cNvPr id="11" name="Прямоугольник: скругленные углы 10">
              <a:extLst>
                <a:ext uri="{FF2B5EF4-FFF2-40B4-BE49-F238E27FC236}">
                  <a16:creationId xmlns:a16="http://schemas.microsoft.com/office/drawing/2014/main" id="{D5AC350D-4FB7-4295-BA2C-24E070AC2723}"/>
                </a:ext>
              </a:extLst>
            </p:cNvPr>
            <p:cNvSpPr/>
            <p:nvPr/>
          </p:nvSpPr>
          <p:spPr>
            <a:xfrm>
              <a:off x="3744" y="1225"/>
              <a:ext cx="10134994" cy="514677"/>
            </a:xfrm>
            <a:prstGeom prst="roundRect">
              <a:avLst>
                <a:gd name="adj" fmla="val 10000"/>
              </a:avLst>
            </a:prstGeom>
            <a:solidFill>
              <a:schemeClr val="accent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Прямоугольник: скругленные углы 4">
              <a:extLst>
                <a:ext uri="{FF2B5EF4-FFF2-40B4-BE49-F238E27FC236}">
                  <a16:creationId xmlns:a16="http://schemas.microsoft.com/office/drawing/2014/main" id="{23109835-1E45-491B-975D-668EBDB48BC2}"/>
                </a:ext>
              </a:extLst>
            </p:cNvPr>
            <p:cNvSpPr txBox="1"/>
            <p:nvPr/>
          </p:nvSpPr>
          <p:spPr>
            <a:xfrm>
              <a:off x="18818" y="16299"/>
              <a:ext cx="10104846" cy="4845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ru-RU" sz="3200" b="0" kern="1200" dirty="0">
                  <a:solidFill>
                    <a:schemeClr val="tx1"/>
                  </a:solidFill>
                </a:rPr>
                <a:t>Глобальные компетенции: умения</a:t>
              </a:r>
            </a:p>
          </p:txBody>
        </p:sp>
      </p:grpSp>
      <p:grpSp>
        <p:nvGrpSpPr>
          <p:cNvPr id="13" name="Группа 12">
            <a:extLst>
              <a:ext uri="{FF2B5EF4-FFF2-40B4-BE49-F238E27FC236}">
                <a16:creationId xmlns:a16="http://schemas.microsoft.com/office/drawing/2014/main" id="{550E08B2-98DC-4388-8645-02BDF76DAB56}"/>
              </a:ext>
            </a:extLst>
          </p:cNvPr>
          <p:cNvGrpSpPr/>
          <p:nvPr/>
        </p:nvGrpSpPr>
        <p:grpSpPr>
          <a:xfrm>
            <a:off x="1899334" y="1296406"/>
            <a:ext cx="4853747" cy="494156"/>
            <a:chOff x="13636" y="528018"/>
            <a:chExt cx="4853747" cy="494156"/>
          </a:xfrm>
        </p:grpSpPr>
        <p:sp>
          <p:nvSpPr>
            <p:cNvPr id="14" name="Прямоугольник: скругленные углы 13">
              <a:extLst>
                <a:ext uri="{FF2B5EF4-FFF2-40B4-BE49-F238E27FC236}">
                  <a16:creationId xmlns:a16="http://schemas.microsoft.com/office/drawing/2014/main" id="{A96AB67B-B377-4E57-B92C-717E3C94A51C}"/>
                </a:ext>
              </a:extLst>
            </p:cNvPr>
            <p:cNvSpPr/>
            <p:nvPr/>
          </p:nvSpPr>
          <p:spPr>
            <a:xfrm>
              <a:off x="13636" y="528018"/>
              <a:ext cx="4853747" cy="494156"/>
            </a:xfrm>
            <a:prstGeom prst="roundRect">
              <a:avLst>
                <a:gd name="adj" fmla="val 10000"/>
              </a:avLst>
            </a:prstGeom>
            <a:solidFill>
              <a:schemeClr val="accent5">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Прямоугольник: скругленные углы 4">
              <a:extLst>
                <a:ext uri="{FF2B5EF4-FFF2-40B4-BE49-F238E27FC236}">
                  <a16:creationId xmlns:a16="http://schemas.microsoft.com/office/drawing/2014/main" id="{F2CDD886-9E2D-4017-A31E-19D2A31B1452}"/>
                </a:ext>
              </a:extLst>
            </p:cNvPr>
            <p:cNvSpPr txBox="1"/>
            <p:nvPr/>
          </p:nvSpPr>
          <p:spPr>
            <a:xfrm>
              <a:off x="28109" y="542491"/>
              <a:ext cx="4824801" cy="46521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ru-RU" sz="2000" kern="1200" dirty="0">
                  <a:solidFill>
                    <a:srgbClr val="002060"/>
                  </a:solidFill>
                </a:rPr>
                <a:t>Аналитическое мышление</a:t>
              </a:r>
            </a:p>
          </p:txBody>
        </p:sp>
      </p:grpSp>
      <p:grpSp>
        <p:nvGrpSpPr>
          <p:cNvPr id="16" name="Группа 15">
            <a:extLst>
              <a:ext uri="{FF2B5EF4-FFF2-40B4-BE49-F238E27FC236}">
                <a16:creationId xmlns:a16="http://schemas.microsoft.com/office/drawing/2014/main" id="{60FA47D0-788A-4AA2-8345-D4BCE1E8255F}"/>
              </a:ext>
            </a:extLst>
          </p:cNvPr>
          <p:cNvGrpSpPr/>
          <p:nvPr/>
        </p:nvGrpSpPr>
        <p:grpSpPr>
          <a:xfrm>
            <a:off x="7055124" y="1283517"/>
            <a:ext cx="4853747" cy="492572"/>
            <a:chOff x="5288735" y="528027"/>
            <a:chExt cx="4853747" cy="492572"/>
          </a:xfrm>
        </p:grpSpPr>
        <p:sp>
          <p:nvSpPr>
            <p:cNvPr id="17" name="Прямоугольник: скругленные углы 16">
              <a:extLst>
                <a:ext uri="{FF2B5EF4-FFF2-40B4-BE49-F238E27FC236}">
                  <a16:creationId xmlns:a16="http://schemas.microsoft.com/office/drawing/2014/main" id="{B1E4069C-BFCC-422B-A107-359EF1C4CC77}"/>
                </a:ext>
              </a:extLst>
            </p:cNvPr>
            <p:cNvSpPr/>
            <p:nvPr/>
          </p:nvSpPr>
          <p:spPr>
            <a:xfrm>
              <a:off x="5288735" y="528027"/>
              <a:ext cx="4853747" cy="492572"/>
            </a:xfrm>
            <a:prstGeom prst="roundRect">
              <a:avLst>
                <a:gd name="adj" fmla="val 10000"/>
              </a:avLst>
            </a:prstGeom>
            <a:solidFill>
              <a:schemeClr val="accent5">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8" name="Прямоугольник: скругленные углы 4">
              <a:extLst>
                <a:ext uri="{FF2B5EF4-FFF2-40B4-BE49-F238E27FC236}">
                  <a16:creationId xmlns:a16="http://schemas.microsoft.com/office/drawing/2014/main" id="{72CA98E0-3F51-4CE6-90D6-D4C904801E92}"/>
                </a:ext>
              </a:extLst>
            </p:cNvPr>
            <p:cNvSpPr txBox="1"/>
            <p:nvPr/>
          </p:nvSpPr>
          <p:spPr>
            <a:xfrm>
              <a:off x="5303162" y="542454"/>
              <a:ext cx="4824893" cy="4637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ru-RU" sz="2000" kern="1200" dirty="0">
                  <a:solidFill>
                    <a:srgbClr val="002060"/>
                  </a:solidFill>
                </a:rPr>
                <a:t>Критическое мышление</a:t>
              </a:r>
            </a:p>
          </p:txBody>
        </p:sp>
      </p:grpSp>
      <p:grpSp>
        <p:nvGrpSpPr>
          <p:cNvPr id="19" name="Группа 18">
            <a:extLst>
              <a:ext uri="{FF2B5EF4-FFF2-40B4-BE49-F238E27FC236}">
                <a16:creationId xmlns:a16="http://schemas.microsoft.com/office/drawing/2014/main" id="{160DEB2B-66E0-4923-913A-21FA85E3E75E}"/>
              </a:ext>
            </a:extLst>
          </p:cNvPr>
          <p:cNvGrpSpPr/>
          <p:nvPr/>
        </p:nvGrpSpPr>
        <p:grpSpPr>
          <a:xfrm>
            <a:off x="1990399" y="2213662"/>
            <a:ext cx="4834815" cy="3661613"/>
            <a:chOff x="23102" y="1082153"/>
            <a:chExt cx="4834815" cy="3661613"/>
          </a:xfrm>
        </p:grpSpPr>
        <p:sp>
          <p:nvSpPr>
            <p:cNvPr id="20" name="Прямоугольник: скругленные углы 19">
              <a:extLst>
                <a:ext uri="{FF2B5EF4-FFF2-40B4-BE49-F238E27FC236}">
                  <a16:creationId xmlns:a16="http://schemas.microsoft.com/office/drawing/2014/main" id="{31134081-51D9-4834-9360-ECBD03B30072}"/>
                </a:ext>
              </a:extLst>
            </p:cNvPr>
            <p:cNvSpPr/>
            <p:nvPr/>
          </p:nvSpPr>
          <p:spPr>
            <a:xfrm>
              <a:off x="23102" y="1082153"/>
              <a:ext cx="4834815" cy="3661613"/>
            </a:xfrm>
            <a:prstGeom prst="roundRect">
              <a:avLst>
                <a:gd name="adj" fmla="val 10000"/>
              </a:avLst>
            </a:prstGeom>
            <a:solidFill>
              <a:schemeClr val="accent6">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1" name="Прямоугольник: скругленные углы 4">
              <a:extLst>
                <a:ext uri="{FF2B5EF4-FFF2-40B4-BE49-F238E27FC236}">
                  <a16:creationId xmlns:a16="http://schemas.microsoft.com/office/drawing/2014/main" id="{C1AEE097-B0CD-4D80-9E81-209E8A269807}"/>
                </a:ext>
              </a:extLst>
            </p:cNvPr>
            <p:cNvSpPr txBox="1"/>
            <p:nvPr/>
          </p:nvSpPr>
          <p:spPr>
            <a:xfrm>
              <a:off x="130347" y="1189398"/>
              <a:ext cx="4620325" cy="34471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ru-RU" sz="2000" b="0" i="0" kern="1200" dirty="0">
                  <a:solidFill>
                    <a:srgbClr val="002060"/>
                  </a:solidFill>
                </a:rPr>
                <a:t>Следование </a:t>
              </a:r>
              <a:r>
                <a:rPr lang="ru-RU" sz="2000" b="1" i="0" kern="1200" dirty="0">
                  <a:solidFill>
                    <a:srgbClr val="002060"/>
                  </a:solidFill>
                </a:rPr>
                <a:t>логике</a:t>
              </a:r>
            </a:p>
            <a:p>
              <a:pPr marL="0" lvl="0" indent="0" algn="l" defTabSz="977900">
                <a:lnSpc>
                  <a:spcPct val="90000"/>
                </a:lnSpc>
                <a:spcBef>
                  <a:spcPct val="0"/>
                </a:spcBef>
                <a:spcAft>
                  <a:spcPct val="35000"/>
                </a:spcAft>
                <a:buNone/>
              </a:pPr>
              <a:r>
                <a:rPr lang="ru-RU" sz="2000" b="1" i="0" kern="1200" dirty="0">
                  <a:solidFill>
                    <a:srgbClr val="002060"/>
                  </a:solidFill>
                </a:rPr>
                <a:t>Системность</a:t>
              </a:r>
              <a:r>
                <a:rPr lang="ru-RU" sz="2000" b="0" i="0" kern="1200" dirty="0">
                  <a:solidFill>
                    <a:srgbClr val="002060"/>
                  </a:solidFill>
                </a:rPr>
                <a:t> рассмотрения </a:t>
              </a:r>
            </a:p>
            <a:p>
              <a:pPr marL="0" lvl="0" indent="0" algn="l" defTabSz="977900">
                <a:lnSpc>
                  <a:spcPct val="90000"/>
                </a:lnSpc>
                <a:spcBef>
                  <a:spcPct val="0"/>
                </a:spcBef>
                <a:spcAft>
                  <a:spcPct val="35000"/>
                </a:spcAft>
                <a:buNone/>
              </a:pPr>
              <a:r>
                <a:rPr lang="ru-RU" sz="2000" b="0" kern="1200" dirty="0">
                  <a:solidFill>
                    <a:srgbClr val="002060"/>
                  </a:solidFill>
                </a:rPr>
                <a:t>Соблюдение </a:t>
              </a:r>
              <a:r>
                <a:rPr lang="ru-RU" sz="2000" b="1" kern="1200" dirty="0">
                  <a:solidFill>
                    <a:srgbClr val="002060"/>
                  </a:solidFill>
                </a:rPr>
                <a:t>последовательности</a:t>
              </a:r>
            </a:p>
            <a:p>
              <a:pPr marL="0" lvl="0" indent="0" algn="l" defTabSz="977900">
                <a:lnSpc>
                  <a:spcPct val="90000"/>
                </a:lnSpc>
                <a:spcBef>
                  <a:spcPct val="0"/>
                </a:spcBef>
                <a:spcAft>
                  <a:spcPct val="35000"/>
                </a:spcAft>
                <a:buNone/>
              </a:pPr>
              <a:r>
                <a:rPr lang="ru-RU" sz="2000" b="0" kern="1200" dirty="0">
                  <a:solidFill>
                    <a:srgbClr val="002060"/>
                  </a:solidFill>
                </a:rPr>
                <a:t>Способность </a:t>
              </a:r>
              <a:r>
                <a:rPr lang="ru-RU" sz="2000" b="1" i="0" kern="1200" dirty="0">
                  <a:solidFill>
                    <a:srgbClr val="002060"/>
                  </a:solidFill>
                </a:rPr>
                <a:t>интерпретировать</a:t>
              </a:r>
              <a:r>
                <a:rPr lang="ru-RU" sz="2000" b="0" kern="1200" dirty="0">
                  <a:solidFill>
                    <a:srgbClr val="002060"/>
                  </a:solidFill>
                </a:rPr>
                <a:t> смысл элементов текста</a:t>
              </a:r>
            </a:p>
            <a:p>
              <a:pPr marL="0" lvl="0" indent="0" algn="l" defTabSz="977900">
                <a:lnSpc>
                  <a:spcPct val="90000"/>
                </a:lnSpc>
                <a:spcBef>
                  <a:spcPct val="0"/>
                </a:spcBef>
                <a:spcAft>
                  <a:spcPct val="35000"/>
                </a:spcAft>
                <a:buNone/>
              </a:pPr>
              <a:r>
                <a:rPr lang="ru-RU" sz="2000" b="0" kern="1200" dirty="0">
                  <a:solidFill>
                    <a:srgbClr val="002060"/>
                  </a:solidFill>
                </a:rPr>
                <a:t>Способность </a:t>
              </a:r>
              <a:r>
                <a:rPr lang="ru-RU" sz="2000" b="1" kern="1200" dirty="0">
                  <a:solidFill>
                    <a:srgbClr val="002060"/>
                  </a:solidFill>
                </a:rPr>
                <a:t>устанавливать связи </a:t>
              </a:r>
              <a:r>
                <a:rPr lang="ru-RU" sz="2000" b="0" kern="1200" dirty="0">
                  <a:solidFill>
                    <a:srgbClr val="002060"/>
                  </a:solidFill>
                </a:rPr>
                <a:t>и </a:t>
              </a:r>
              <a:r>
                <a:rPr lang="ru-RU" sz="2000" b="1" kern="1200" dirty="0">
                  <a:solidFill>
                    <a:srgbClr val="002060"/>
                  </a:solidFill>
                </a:rPr>
                <a:t>выявлять противоречия  </a:t>
              </a:r>
              <a:endParaRPr lang="ru-RU" sz="2000" kern="1200" dirty="0">
                <a:solidFill>
                  <a:srgbClr val="002060"/>
                </a:solidFill>
              </a:endParaRPr>
            </a:p>
          </p:txBody>
        </p:sp>
      </p:grpSp>
      <p:grpSp>
        <p:nvGrpSpPr>
          <p:cNvPr id="22" name="Группа 21">
            <a:extLst>
              <a:ext uri="{FF2B5EF4-FFF2-40B4-BE49-F238E27FC236}">
                <a16:creationId xmlns:a16="http://schemas.microsoft.com/office/drawing/2014/main" id="{5484C462-4C5D-4B3C-B5B2-90D7DA4F541F}"/>
              </a:ext>
            </a:extLst>
          </p:cNvPr>
          <p:cNvGrpSpPr/>
          <p:nvPr/>
        </p:nvGrpSpPr>
        <p:grpSpPr>
          <a:xfrm>
            <a:off x="7089130" y="1839352"/>
            <a:ext cx="4834815" cy="3928678"/>
            <a:chOff x="5284564" y="723080"/>
            <a:chExt cx="4834815" cy="3943350"/>
          </a:xfrm>
        </p:grpSpPr>
        <p:sp>
          <p:nvSpPr>
            <p:cNvPr id="23" name="Прямоугольник: скругленные углы 22">
              <a:extLst>
                <a:ext uri="{FF2B5EF4-FFF2-40B4-BE49-F238E27FC236}">
                  <a16:creationId xmlns:a16="http://schemas.microsoft.com/office/drawing/2014/main" id="{E323E8DE-1410-404B-A8E2-4450781730CF}"/>
                </a:ext>
              </a:extLst>
            </p:cNvPr>
            <p:cNvSpPr/>
            <p:nvPr/>
          </p:nvSpPr>
          <p:spPr>
            <a:xfrm>
              <a:off x="5284564" y="1074415"/>
              <a:ext cx="4834815" cy="3592015"/>
            </a:xfrm>
            <a:prstGeom prst="roundRect">
              <a:avLst>
                <a:gd name="adj" fmla="val 10000"/>
              </a:avLst>
            </a:prstGeom>
            <a:solidFill>
              <a:schemeClr val="accent6">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4" name="Прямоугольник: скругленные углы 4">
              <a:extLst>
                <a:ext uri="{FF2B5EF4-FFF2-40B4-BE49-F238E27FC236}">
                  <a16:creationId xmlns:a16="http://schemas.microsoft.com/office/drawing/2014/main" id="{57933B1F-0A7B-4FFE-A783-B1A6F6A4AB9B}"/>
                </a:ext>
              </a:extLst>
            </p:cNvPr>
            <p:cNvSpPr txBox="1"/>
            <p:nvPr/>
          </p:nvSpPr>
          <p:spPr>
            <a:xfrm>
              <a:off x="5474545" y="723080"/>
              <a:ext cx="4624401" cy="338160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endParaRPr lang="ru-RU" b="1" i="0" kern="1200" dirty="0">
                <a:solidFill>
                  <a:srgbClr val="002060"/>
                </a:solidFill>
              </a:endParaRPr>
            </a:p>
            <a:p>
              <a:pPr marL="0" lvl="0" indent="0" algn="l" defTabSz="977900">
                <a:lnSpc>
                  <a:spcPct val="90000"/>
                </a:lnSpc>
                <a:spcBef>
                  <a:spcPct val="0"/>
                </a:spcBef>
                <a:spcAft>
                  <a:spcPct val="35000"/>
                </a:spcAft>
                <a:buNone/>
              </a:pPr>
              <a:endParaRPr lang="ru-RU" b="1" dirty="0">
                <a:solidFill>
                  <a:srgbClr val="002060"/>
                </a:solidFill>
              </a:endParaRPr>
            </a:p>
            <a:p>
              <a:pPr marL="0" lvl="0" indent="0" algn="l" defTabSz="977900">
                <a:lnSpc>
                  <a:spcPct val="90000"/>
                </a:lnSpc>
                <a:spcBef>
                  <a:spcPct val="0"/>
                </a:spcBef>
                <a:spcAft>
                  <a:spcPct val="35000"/>
                </a:spcAft>
                <a:buNone/>
              </a:pPr>
              <a:r>
                <a:rPr lang="ru-RU" b="1" i="0" kern="1200" dirty="0">
                  <a:solidFill>
                    <a:srgbClr val="002060"/>
                  </a:solidFill>
                </a:rPr>
                <a:t>Оценка </a:t>
              </a:r>
              <a:r>
                <a:rPr lang="ru-RU" i="0" kern="1200" dirty="0">
                  <a:solidFill>
                    <a:srgbClr val="002060"/>
                  </a:solidFill>
                </a:rPr>
                <a:t>значимости, обоснованности, надежности текста, источника, утверждения… с позиций внутренней целостности, непротиворечивости объективным данным и личному  опыту</a:t>
              </a:r>
            </a:p>
            <a:p>
              <a:pPr marL="0" lvl="0" indent="0" algn="l" defTabSz="977900">
                <a:lnSpc>
                  <a:spcPct val="90000"/>
                </a:lnSpc>
                <a:spcBef>
                  <a:spcPct val="0"/>
                </a:spcBef>
                <a:spcAft>
                  <a:spcPct val="35000"/>
                </a:spcAft>
                <a:buNone/>
              </a:pPr>
              <a:r>
                <a:rPr lang="ru-RU" b="1" i="0" kern="1200" dirty="0">
                  <a:solidFill>
                    <a:srgbClr val="002060"/>
                  </a:solidFill>
                </a:rPr>
                <a:t>Осознание </a:t>
              </a:r>
              <a:r>
                <a:rPr lang="ru-RU" b="0" i="0" kern="1200" dirty="0">
                  <a:solidFill>
                    <a:srgbClr val="002060"/>
                  </a:solidFill>
                </a:rPr>
                <a:t>собственной системы исходных допущений,</a:t>
              </a:r>
              <a:r>
                <a:rPr lang="ru-RU" b="1" i="0" kern="1200" dirty="0">
                  <a:solidFill>
                    <a:srgbClr val="002060"/>
                  </a:solidFill>
                </a:rPr>
                <a:t> </a:t>
              </a:r>
              <a:r>
                <a:rPr lang="ru-RU" b="0" i="0" kern="1200" dirty="0">
                  <a:solidFill>
                    <a:srgbClr val="002060"/>
                  </a:solidFill>
                </a:rPr>
                <a:t>понимание обусловленности взглядов и суждений культурными и иными традициями </a:t>
              </a:r>
              <a:endParaRPr lang="ru-RU" kern="1200" dirty="0">
                <a:solidFill>
                  <a:srgbClr val="002060"/>
                </a:solidFill>
              </a:endParaRPr>
            </a:p>
          </p:txBody>
        </p:sp>
      </p:grpSp>
    </p:spTree>
    <p:extLst>
      <p:ext uri="{BB962C8B-B14F-4D97-AF65-F5344CB8AC3E}">
        <p14:creationId xmlns:p14="http://schemas.microsoft.com/office/powerpoint/2010/main" val="9129557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982725"/>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D5F1AA30-334A-419D-9328-C12EA237C6BE}"/>
              </a:ext>
            </a:extLst>
          </p:cNvPr>
          <p:cNvSpPr txBox="1"/>
          <p:nvPr/>
        </p:nvSpPr>
        <p:spPr>
          <a:xfrm>
            <a:off x="2249714" y="259994"/>
            <a:ext cx="9202057" cy="707886"/>
          </a:xfrm>
          <a:prstGeom prst="rect">
            <a:avLst/>
          </a:prstGeom>
          <a:noFill/>
        </p:spPr>
        <p:txBody>
          <a:bodyPr wrap="square">
            <a:spAutoFit/>
          </a:bodyPr>
          <a:lstStyle/>
          <a:p>
            <a:pPr algn="ctr"/>
            <a:r>
              <a:rPr lang="ru-RU" sz="2000" b="1" dirty="0">
                <a:solidFill>
                  <a:srgbClr val="C00000"/>
                </a:solidFill>
              </a:rPr>
              <a:t>Вопросы</a:t>
            </a:r>
            <a:r>
              <a:rPr lang="en-US" sz="2000" b="1" dirty="0">
                <a:solidFill>
                  <a:srgbClr val="C00000"/>
                </a:solidFill>
              </a:rPr>
              <a:t>, </a:t>
            </a:r>
            <a:r>
              <a:rPr lang="ru-RU" sz="2000" b="1" dirty="0">
                <a:solidFill>
                  <a:srgbClr val="C00000"/>
                </a:solidFill>
              </a:rPr>
              <a:t>на которые должно ответить исследование </a:t>
            </a:r>
            <a:r>
              <a:rPr lang="en-US" sz="2000" b="1" dirty="0">
                <a:solidFill>
                  <a:srgbClr val="C00000"/>
                </a:solidFill>
              </a:rPr>
              <a:t>PISA</a:t>
            </a:r>
            <a:r>
              <a:rPr lang="ru-RU" sz="2000" b="1" dirty="0">
                <a:solidFill>
                  <a:srgbClr val="C00000"/>
                </a:solidFill>
              </a:rPr>
              <a:t> (глобальные компетенции)</a:t>
            </a:r>
            <a:endParaRPr lang="ru-RU" sz="2000" dirty="0">
              <a:solidFill>
                <a:srgbClr val="C00000"/>
              </a:solidFill>
            </a:endParaRPr>
          </a:p>
        </p:txBody>
      </p:sp>
      <p:sp>
        <p:nvSpPr>
          <p:cNvPr id="27" name="Содержимое 2">
            <a:extLst>
              <a:ext uri="{FF2B5EF4-FFF2-40B4-BE49-F238E27FC236}">
                <a16:creationId xmlns:a16="http://schemas.microsoft.com/office/drawing/2014/main" id="{BE4EDD5E-96A8-4FD6-84BB-196472A582DA}"/>
              </a:ext>
            </a:extLst>
          </p:cNvPr>
          <p:cNvSpPr txBox="1">
            <a:spLocks/>
          </p:cNvSpPr>
          <p:nvPr/>
        </p:nvSpPr>
        <p:spPr>
          <a:xfrm>
            <a:off x="2622430" y="1716657"/>
            <a:ext cx="9140621" cy="4973403"/>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marL="285750" indent="-285750">
              <a:buFont typeface="Courier New" panose="02070309020205020404" pitchFamily="49" charset="0"/>
              <a:buChar char="o"/>
            </a:pPr>
            <a:r>
              <a:rPr lang="ru-RU" sz="1600" dirty="0">
                <a:solidFill>
                  <a:schemeClr val="tx1"/>
                </a:solidFill>
              </a:rPr>
              <a:t>Насколько выпускники школы готовы жить и работать в обществе</a:t>
            </a:r>
            <a:r>
              <a:rPr lang="en-US" sz="1600" dirty="0">
                <a:solidFill>
                  <a:schemeClr val="tx1"/>
                </a:solidFill>
              </a:rPr>
              <a:t>,</a:t>
            </a:r>
            <a:r>
              <a:rPr lang="ru-RU" sz="1600" dirty="0">
                <a:solidFill>
                  <a:schemeClr val="tx1"/>
                </a:solidFill>
              </a:rPr>
              <a:t> в котором проявляется межкультурное разнообразие в условиях глобализации?</a:t>
            </a:r>
          </a:p>
          <a:p>
            <a:pPr marL="285750" indent="-285750">
              <a:buFont typeface="Courier New" panose="02070309020205020404" pitchFamily="49" charset="0"/>
              <a:buChar char="o"/>
            </a:pPr>
            <a:r>
              <a:rPr lang="ru-RU" sz="1600" dirty="0">
                <a:solidFill>
                  <a:schemeClr val="tx1"/>
                </a:solidFill>
              </a:rPr>
              <a:t>Как учащиеся воспринимают новости глобального характера</a:t>
            </a:r>
            <a:r>
              <a:rPr lang="en-US" sz="1600" dirty="0">
                <a:solidFill>
                  <a:schemeClr val="tx1"/>
                </a:solidFill>
              </a:rPr>
              <a:t>,</a:t>
            </a:r>
            <a:r>
              <a:rPr lang="ru-RU" sz="1600" dirty="0">
                <a:solidFill>
                  <a:schemeClr val="tx1"/>
                </a:solidFill>
              </a:rPr>
              <a:t> понимают и критически анализируют глобальные проблемы и  проблемы взаимодействия культур?</a:t>
            </a:r>
            <a:endParaRPr lang="en-US" sz="1600" dirty="0">
              <a:solidFill>
                <a:schemeClr val="tx1"/>
              </a:solidFill>
            </a:endParaRPr>
          </a:p>
          <a:p>
            <a:pPr marL="285750" indent="-285750">
              <a:buFont typeface="Courier New" panose="02070309020205020404" pitchFamily="49" charset="0"/>
              <a:buChar char="o"/>
            </a:pPr>
            <a:r>
              <a:rPr lang="ru-RU" sz="1600" dirty="0">
                <a:solidFill>
                  <a:schemeClr val="tx1"/>
                </a:solidFill>
              </a:rPr>
              <a:t>Какие подходы к образованию в области разнообразия культур</a:t>
            </a:r>
            <a:r>
              <a:rPr lang="en-US" sz="1600" dirty="0">
                <a:solidFill>
                  <a:schemeClr val="tx1"/>
                </a:solidFill>
              </a:rPr>
              <a:t>,</a:t>
            </a:r>
            <a:r>
              <a:rPr lang="ru-RU" sz="1600" dirty="0">
                <a:solidFill>
                  <a:schemeClr val="tx1"/>
                </a:solidFill>
              </a:rPr>
              <a:t> взаимодействия культур и глобализации используются в школе?</a:t>
            </a:r>
          </a:p>
          <a:p>
            <a:pPr marL="285750" indent="-285750">
              <a:buFont typeface="Courier New" panose="02070309020205020404" pitchFamily="49" charset="0"/>
              <a:buChar char="o"/>
            </a:pPr>
            <a:r>
              <a:rPr lang="ru-RU" sz="1600" dirty="0">
                <a:solidFill>
                  <a:schemeClr val="tx1"/>
                </a:solidFill>
              </a:rPr>
              <a:t>Какие подходы используются в школе при обучении детей  </a:t>
            </a:r>
            <a:r>
              <a:rPr lang="en-US" sz="1600" dirty="0">
                <a:solidFill>
                  <a:schemeClr val="tx1"/>
                </a:solidFill>
              </a:rPr>
              <a:t>- </a:t>
            </a:r>
            <a:r>
              <a:rPr lang="ru-RU" sz="1600" dirty="0">
                <a:solidFill>
                  <a:schemeClr val="tx1"/>
                </a:solidFill>
              </a:rPr>
              <a:t>представителей разных культур; как формируются глобальные компетенции  в этих условиях?</a:t>
            </a:r>
          </a:p>
          <a:p>
            <a:pPr marL="285750" indent="-285750">
              <a:buFont typeface="Courier New" panose="02070309020205020404" pitchFamily="49" charset="0"/>
              <a:buChar char="o"/>
            </a:pPr>
            <a:r>
              <a:rPr lang="ru-RU" sz="1600" dirty="0">
                <a:solidFill>
                  <a:schemeClr val="tx1"/>
                </a:solidFill>
              </a:rPr>
              <a:t>Какие подходы используются для организации совместной работы учащихся-представителей разных культур?</a:t>
            </a:r>
          </a:p>
          <a:p>
            <a:pPr marL="285750" indent="-285750">
              <a:buFont typeface="Courier New" panose="02070309020205020404" pitchFamily="49" charset="0"/>
              <a:buChar char="o"/>
            </a:pPr>
            <a:r>
              <a:rPr lang="ru-RU" sz="1600" dirty="0">
                <a:solidFill>
                  <a:schemeClr val="tx1"/>
                </a:solidFill>
              </a:rPr>
              <a:t>Как школа справляется с проблемами гендерных различий и стереотипов?</a:t>
            </a:r>
            <a:r>
              <a:rPr lang="ru-RU" sz="2000" dirty="0">
                <a:solidFill>
                  <a:schemeClr val="tx1"/>
                </a:solidFill>
              </a:rPr>
              <a:t> </a:t>
            </a:r>
          </a:p>
        </p:txBody>
      </p:sp>
    </p:spTree>
    <p:extLst>
      <p:ext uri="{BB962C8B-B14F-4D97-AF65-F5344CB8AC3E}">
        <p14:creationId xmlns:p14="http://schemas.microsoft.com/office/powerpoint/2010/main" val="28347827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982725"/>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27" name="Содержимое 2">
            <a:extLst>
              <a:ext uri="{FF2B5EF4-FFF2-40B4-BE49-F238E27FC236}">
                <a16:creationId xmlns:a16="http://schemas.microsoft.com/office/drawing/2014/main" id="{BE4EDD5E-96A8-4FD6-84BB-196472A582DA}"/>
              </a:ext>
            </a:extLst>
          </p:cNvPr>
          <p:cNvSpPr txBox="1">
            <a:spLocks/>
          </p:cNvSpPr>
          <p:nvPr/>
        </p:nvSpPr>
        <p:spPr>
          <a:xfrm>
            <a:off x="2620409" y="1962690"/>
            <a:ext cx="8113776" cy="2244351"/>
          </a:xfrm>
          <a:prstGeom prst="rect">
            <a:avLst/>
          </a:prstGeom>
        </p:spPr>
        <p:txBody>
          <a:bodyPr vert="horz" lIns="91440" tIns="45720" rIns="91440" bIns="45720" rtlCol="0" anchor="t">
            <a:normAutofit fontScale="77500" lnSpcReduction="20000"/>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ru-RU" sz="2800" dirty="0">
                <a:solidFill>
                  <a:schemeClr val="tx1"/>
                </a:solidFill>
                <a:hlinkClick r:id="rId5" action="ppaction://hlinkfile"/>
              </a:rPr>
              <a:t>Демоверсия по мониторингу глобальных компетенций 5 класс </a:t>
            </a:r>
            <a:endParaRPr lang="ru-RU" sz="2800" dirty="0">
              <a:solidFill>
                <a:schemeClr val="tx1"/>
              </a:solidFill>
            </a:endParaRPr>
          </a:p>
          <a:p>
            <a:endParaRPr lang="ru-RU" sz="2800" dirty="0">
              <a:solidFill>
                <a:schemeClr val="tx1"/>
              </a:solidFill>
            </a:endParaRPr>
          </a:p>
          <a:p>
            <a:r>
              <a:rPr lang="ru-RU" sz="2800" dirty="0">
                <a:solidFill>
                  <a:schemeClr val="tx1"/>
                </a:solidFill>
                <a:hlinkClick r:id="rId6" action="ppaction://hlinkfile"/>
              </a:rPr>
              <a:t>Основные подходы к оцениванию</a:t>
            </a:r>
            <a:endParaRPr lang="ru-RU" sz="2800" dirty="0">
              <a:solidFill>
                <a:schemeClr val="tx1"/>
              </a:solidFill>
            </a:endParaRPr>
          </a:p>
          <a:p>
            <a:endParaRPr lang="ru-RU" sz="2800" dirty="0">
              <a:solidFill>
                <a:schemeClr val="tx1"/>
              </a:solidFill>
            </a:endParaRPr>
          </a:p>
          <a:p>
            <a:r>
              <a:rPr lang="ru-RU" sz="2800" dirty="0">
                <a:solidFill>
                  <a:schemeClr val="tx1"/>
                </a:solidFill>
                <a:hlinkClick r:id="rId7" action="ppaction://hlinkfile"/>
              </a:rPr>
              <a:t>Характеристика заданий и система оценивания</a:t>
            </a:r>
            <a:endParaRPr lang="ru-RU" sz="2800" dirty="0">
              <a:solidFill>
                <a:schemeClr val="tx1"/>
              </a:solidFill>
            </a:endParaRPr>
          </a:p>
          <a:p>
            <a:endParaRPr lang="ru-RU" sz="2800" dirty="0">
              <a:solidFill>
                <a:schemeClr val="tx1"/>
              </a:solidFill>
            </a:endParaRPr>
          </a:p>
          <a:p>
            <a:endParaRPr lang="ru-RU" sz="2800" dirty="0">
              <a:solidFill>
                <a:schemeClr val="tx1"/>
              </a:solidFill>
            </a:endParaRPr>
          </a:p>
          <a:p>
            <a:endParaRPr lang="ru-RU" sz="2800" dirty="0">
              <a:solidFill>
                <a:schemeClr val="tx1"/>
              </a:solidFill>
            </a:endParaRPr>
          </a:p>
        </p:txBody>
      </p:sp>
      <p:sp>
        <p:nvSpPr>
          <p:cNvPr id="2" name="TextBox 1">
            <a:hlinkClick r:id="rId8" action="ppaction://hlinkfile"/>
            <a:extLst>
              <a:ext uri="{FF2B5EF4-FFF2-40B4-BE49-F238E27FC236}">
                <a16:creationId xmlns:a16="http://schemas.microsoft.com/office/drawing/2014/main" id="{8F5521CD-6A7A-46E9-A636-B683B9495FAF}"/>
              </a:ext>
            </a:extLst>
          </p:cNvPr>
          <p:cNvSpPr txBox="1"/>
          <p:nvPr/>
        </p:nvSpPr>
        <p:spPr>
          <a:xfrm>
            <a:off x="2620409" y="4895310"/>
            <a:ext cx="2212522" cy="369332"/>
          </a:xfrm>
          <a:prstGeom prst="rect">
            <a:avLst/>
          </a:prstGeom>
          <a:noFill/>
        </p:spPr>
        <p:txBody>
          <a:bodyPr wrap="square" rtlCol="0">
            <a:spAutoFit/>
          </a:bodyPr>
          <a:lstStyle/>
          <a:p>
            <a:r>
              <a:rPr lang="ru-RU" dirty="0">
                <a:hlinkClick r:id="rId8" action="ppaction://hlinkfile"/>
              </a:rPr>
              <a:t>7 класс</a:t>
            </a:r>
            <a:endParaRPr lang="ru-RU" dirty="0"/>
          </a:p>
        </p:txBody>
      </p:sp>
    </p:spTree>
    <p:extLst>
      <p:ext uri="{BB962C8B-B14F-4D97-AF65-F5344CB8AC3E}">
        <p14:creationId xmlns:p14="http://schemas.microsoft.com/office/powerpoint/2010/main" val="1639458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3"/>
          <a:srcRect/>
          <a:stretch>
            <a:fillRect/>
          </a:stretch>
        </p:blipFill>
        <p:spPr bwMode="auto">
          <a:xfrm>
            <a:off x="105109" y="5264642"/>
            <a:ext cx="1278397" cy="1278397"/>
          </a:xfrm>
          <a:prstGeom prst="ellipse">
            <a:avLst/>
          </a:prstGeom>
          <a:ln>
            <a:noFill/>
          </a:ln>
          <a:effectLst>
            <a:softEdge rad="112500"/>
          </a:effectLst>
        </p:spPr>
      </p:pic>
      <p:sp>
        <p:nvSpPr>
          <p:cNvPr id="5" name="Заголовок 4">
            <a:extLst>
              <a:ext uri="{FF2B5EF4-FFF2-40B4-BE49-F238E27FC236}">
                <a16:creationId xmlns:a16="http://schemas.microsoft.com/office/drawing/2014/main" id="{E4EC4E9B-37CE-49E3-8E5A-9B9E1FDB42B7}"/>
              </a:ext>
            </a:extLst>
          </p:cNvPr>
          <p:cNvSpPr>
            <a:spLocks noGrp="1"/>
          </p:cNvSpPr>
          <p:nvPr>
            <p:ph type="ctrTitle"/>
          </p:nvPr>
        </p:nvSpPr>
        <p:spPr>
          <a:xfrm>
            <a:off x="3826662" y="1804288"/>
            <a:ext cx="8915399" cy="2262781"/>
          </a:xfrm>
        </p:spPr>
        <p:txBody>
          <a:bodyPr/>
          <a:lstStyle/>
          <a:p>
            <a:r>
              <a:rPr lang="ru-RU" sz="5400" dirty="0">
                <a:solidFill>
                  <a:srgbClr val="C00000"/>
                </a:solidFill>
              </a:rPr>
              <a:t>КРЕАТИВНОЕ </a:t>
            </a:r>
            <a:br>
              <a:rPr lang="ru-RU" sz="5400" dirty="0">
                <a:solidFill>
                  <a:srgbClr val="C00000"/>
                </a:solidFill>
              </a:rPr>
            </a:br>
            <a:r>
              <a:rPr lang="ru-RU" sz="5400" dirty="0">
                <a:solidFill>
                  <a:srgbClr val="C00000"/>
                </a:solidFill>
              </a:rPr>
              <a:t>МЫШЛЕНИЕ</a:t>
            </a:r>
            <a:endParaRPr lang="ru-RU" dirty="0"/>
          </a:p>
        </p:txBody>
      </p:sp>
      <p:cxnSp>
        <p:nvCxnSpPr>
          <p:cNvPr id="3" name="Прямая соединительная линия 2">
            <a:extLst>
              <a:ext uri="{FF2B5EF4-FFF2-40B4-BE49-F238E27FC236}">
                <a16:creationId xmlns:a16="http://schemas.microsoft.com/office/drawing/2014/main" id="{19A155F4-0B30-4193-81C3-09D9B0E664A8}"/>
              </a:ext>
            </a:extLst>
          </p:cNvPr>
          <p:cNvCxnSpPr>
            <a:cxnSpLocks/>
          </p:cNvCxnSpPr>
          <p:nvPr/>
        </p:nvCxnSpPr>
        <p:spPr>
          <a:xfrm flipV="1">
            <a:off x="2441360" y="4722920"/>
            <a:ext cx="8398275" cy="1"/>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11" name="Рисунок 10">
            <a:extLst>
              <a:ext uri="{FF2B5EF4-FFF2-40B4-BE49-F238E27FC236}">
                <a16:creationId xmlns:a16="http://schemas.microsoft.com/office/drawing/2014/main" id="{9DEEF543-4620-4F63-8F6D-055913C34D43}"/>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127465" y="114222"/>
            <a:ext cx="2379214" cy="2445819"/>
          </a:xfrm>
          <a:prstGeom prst="ellipse">
            <a:avLst/>
          </a:prstGeom>
          <a:ln>
            <a:noFill/>
          </a:ln>
          <a:effectLst>
            <a:glow rad="63500">
              <a:schemeClr val="accent1">
                <a:satMod val="175000"/>
                <a:alpha val="40000"/>
              </a:schemeClr>
            </a:glow>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7952805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982725"/>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D5F1AA30-334A-419D-9328-C12EA237C6BE}"/>
              </a:ext>
            </a:extLst>
          </p:cNvPr>
          <p:cNvSpPr txBox="1"/>
          <p:nvPr/>
        </p:nvSpPr>
        <p:spPr>
          <a:xfrm>
            <a:off x="2249714" y="259994"/>
            <a:ext cx="9202057" cy="523220"/>
          </a:xfrm>
          <a:prstGeom prst="rect">
            <a:avLst/>
          </a:prstGeom>
          <a:noFill/>
        </p:spPr>
        <p:txBody>
          <a:bodyPr wrap="square">
            <a:spAutoFit/>
          </a:bodyPr>
          <a:lstStyle/>
          <a:p>
            <a:pPr algn="ctr"/>
            <a:r>
              <a:rPr lang="ru-RU" sz="2800" b="1" dirty="0">
                <a:solidFill>
                  <a:srgbClr val="C00000"/>
                </a:solidFill>
              </a:rPr>
              <a:t>Креативное мышление: определение</a:t>
            </a:r>
            <a:endParaRPr lang="ru-RU" sz="2800" dirty="0">
              <a:solidFill>
                <a:srgbClr val="C00000"/>
              </a:solidFill>
            </a:endParaRPr>
          </a:p>
        </p:txBody>
      </p:sp>
      <p:sp>
        <p:nvSpPr>
          <p:cNvPr id="8" name="Объект 2">
            <a:extLst>
              <a:ext uri="{FF2B5EF4-FFF2-40B4-BE49-F238E27FC236}">
                <a16:creationId xmlns:a16="http://schemas.microsoft.com/office/drawing/2014/main" id="{3ACBB858-F21E-47D2-925B-D7FF88CF97AB}"/>
              </a:ext>
            </a:extLst>
          </p:cNvPr>
          <p:cNvSpPr txBox="1">
            <a:spLocks/>
          </p:cNvSpPr>
          <p:nvPr/>
        </p:nvSpPr>
        <p:spPr>
          <a:xfrm>
            <a:off x="2751826" y="1387797"/>
            <a:ext cx="9014604" cy="5470203"/>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defTabSz="686759">
              <a:spcBef>
                <a:spcPts val="644"/>
              </a:spcBef>
              <a:defRPr sz="4100"/>
            </a:pPr>
            <a:endParaRPr lang="ru-RU" sz="2000" dirty="0">
              <a:solidFill>
                <a:schemeClr val="tx1"/>
              </a:solidFill>
            </a:endParaRPr>
          </a:p>
          <a:p>
            <a:pPr defTabSz="686759">
              <a:spcBef>
                <a:spcPts val="644"/>
              </a:spcBef>
              <a:defRPr sz="4100"/>
            </a:pPr>
            <a:r>
              <a:rPr lang="ru-RU" sz="2000" dirty="0">
                <a:solidFill>
                  <a:schemeClr val="tx1"/>
                </a:solidFill>
              </a:rPr>
              <a:t>Способность продуктивно участвовать в процессе </a:t>
            </a:r>
            <a:r>
              <a:rPr lang="ru-RU" sz="2000" b="1" dirty="0">
                <a:solidFill>
                  <a:schemeClr val="tx1"/>
                </a:solidFill>
              </a:rPr>
              <a:t>выработки</a:t>
            </a:r>
            <a:r>
              <a:rPr lang="ru-RU" sz="2000" dirty="0">
                <a:solidFill>
                  <a:schemeClr val="tx1"/>
                </a:solidFill>
              </a:rPr>
              <a:t>, </a:t>
            </a:r>
          </a:p>
          <a:p>
            <a:pPr defTabSz="686759">
              <a:spcBef>
                <a:spcPts val="644"/>
              </a:spcBef>
              <a:defRPr sz="4100"/>
            </a:pPr>
            <a:r>
              <a:rPr lang="ru-RU" sz="2000" b="1" dirty="0">
                <a:solidFill>
                  <a:schemeClr val="tx1"/>
                </a:solidFill>
              </a:rPr>
              <a:t>оценки</a:t>
            </a:r>
            <a:r>
              <a:rPr lang="ru-RU" sz="2000" dirty="0">
                <a:solidFill>
                  <a:schemeClr val="tx1"/>
                </a:solidFill>
              </a:rPr>
              <a:t> и </a:t>
            </a:r>
            <a:r>
              <a:rPr lang="ru-RU" sz="2000" b="1" dirty="0">
                <a:solidFill>
                  <a:schemeClr val="tx1"/>
                </a:solidFill>
              </a:rPr>
              <a:t>совершенствовании</a:t>
            </a:r>
            <a:r>
              <a:rPr lang="ru-RU" sz="2000" dirty="0">
                <a:solidFill>
                  <a:schemeClr val="tx1"/>
                </a:solidFill>
              </a:rPr>
              <a:t> идей, направленных на получение</a:t>
            </a:r>
          </a:p>
          <a:p>
            <a:pPr defTabSz="686759">
              <a:spcBef>
                <a:spcPts val="644"/>
              </a:spcBef>
              <a:defRPr sz="4100"/>
            </a:pPr>
            <a:r>
              <a:rPr lang="ru-RU" sz="2000" b="1" i="1" dirty="0">
                <a:solidFill>
                  <a:schemeClr val="tx1"/>
                </a:solidFill>
              </a:rPr>
              <a:t>инновационных</a:t>
            </a:r>
            <a:r>
              <a:rPr lang="ru-RU" sz="2000" dirty="0">
                <a:solidFill>
                  <a:schemeClr val="tx1"/>
                </a:solidFill>
              </a:rPr>
              <a:t> (новых, новаторских, оригинальных, нестандартных, непривычных и т.п.) и </a:t>
            </a:r>
            <a:r>
              <a:rPr lang="ru-RU" sz="2000" b="1" i="1" dirty="0">
                <a:solidFill>
                  <a:schemeClr val="tx1"/>
                </a:solidFill>
              </a:rPr>
              <a:t>эффективных</a:t>
            </a:r>
            <a:r>
              <a:rPr lang="ru-RU" sz="2000" dirty="0">
                <a:solidFill>
                  <a:schemeClr val="tx1"/>
                </a:solidFill>
              </a:rPr>
              <a:t> (действенных, результативных, экономичных, оптимальных и т.п.) </a:t>
            </a:r>
            <a:r>
              <a:rPr lang="ru-RU" sz="2000" b="1" i="1" dirty="0">
                <a:solidFill>
                  <a:schemeClr val="tx1"/>
                </a:solidFill>
              </a:rPr>
              <a:t>решений</a:t>
            </a:r>
            <a:r>
              <a:rPr lang="ru-RU" sz="2000" dirty="0">
                <a:solidFill>
                  <a:schemeClr val="tx1"/>
                </a:solidFill>
              </a:rPr>
              <a:t>, и/или</a:t>
            </a:r>
          </a:p>
          <a:p>
            <a:pPr defTabSz="686759">
              <a:spcBef>
                <a:spcPts val="644"/>
              </a:spcBef>
              <a:defRPr sz="4100"/>
            </a:pPr>
            <a:r>
              <a:rPr lang="ru-RU" sz="2000" b="1" i="1" dirty="0">
                <a:solidFill>
                  <a:schemeClr val="tx1"/>
                </a:solidFill>
              </a:rPr>
              <a:t>нового знания</a:t>
            </a:r>
            <a:r>
              <a:rPr lang="ru-RU" sz="2000" dirty="0">
                <a:solidFill>
                  <a:schemeClr val="tx1"/>
                </a:solidFill>
              </a:rPr>
              <a:t>, и/или</a:t>
            </a:r>
          </a:p>
          <a:p>
            <a:pPr defTabSz="686759">
              <a:spcBef>
                <a:spcPts val="644"/>
              </a:spcBef>
              <a:defRPr sz="4100"/>
            </a:pPr>
            <a:r>
              <a:rPr lang="ru-RU" sz="2000" b="1" i="1" dirty="0">
                <a:solidFill>
                  <a:schemeClr val="tx1"/>
                </a:solidFill>
              </a:rPr>
              <a:t>эффектного</a:t>
            </a:r>
            <a:r>
              <a:rPr lang="ru-RU" sz="2000" dirty="0">
                <a:solidFill>
                  <a:schemeClr val="tx1"/>
                </a:solidFill>
              </a:rPr>
              <a:t> (впечатляющего, вдохновляющего, необыкновенного, удивительного и т.п.) </a:t>
            </a:r>
            <a:r>
              <a:rPr lang="ru-RU" sz="2000" b="1" i="1" dirty="0">
                <a:solidFill>
                  <a:schemeClr val="tx1"/>
                </a:solidFill>
              </a:rPr>
              <a:t>выражения воображения</a:t>
            </a:r>
          </a:p>
        </p:txBody>
      </p:sp>
    </p:spTree>
    <p:extLst>
      <p:ext uri="{BB962C8B-B14F-4D97-AF65-F5344CB8AC3E}">
        <p14:creationId xmlns:p14="http://schemas.microsoft.com/office/powerpoint/2010/main" val="9527613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1214101"/>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D5F1AA30-334A-419D-9328-C12EA237C6BE}"/>
              </a:ext>
            </a:extLst>
          </p:cNvPr>
          <p:cNvSpPr txBox="1"/>
          <p:nvPr/>
        </p:nvSpPr>
        <p:spPr>
          <a:xfrm>
            <a:off x="2249714" y="259994"/>
            <a:ext cx="9202057" cy="954107"/>
          </a:xfrm>
          <a:prstGeom prst="rect">
            <a:avLst/>
          </a:prstGeom>
          <a:noFill/>
        </p:spPr>
        <p:txBody>
          <a:bodyPr wrap="square">
            <a:spAutoFit/>
          </a:bodyPr>
          <a:lstStyle/>
          <a:p>
            <a:pPr algn="ctr"/>
            <a:r>
              <a:rPr lang="ru-RU" sz="2800" b="1" dirty="0">
                <a:solidFill>
                  <a:srgbClr val="C00000"/>
                </a:solidFill>
              </a:rPr>
              <a:t>Модель оценки креативного мышления</a:t>
            </a:r>
            <a:br>
              <a:rPr lang="ru-RU" sz="2800" b="1" dirty="0">
                <a:solidFill>
                  <a:srgbClr val="C00000"/>
                </a:solidFill>
              </a:rPr>
            </a:br>
            <a:r>
              <a:rPr lang="ru-RU" sz="2800" b="1" dirty="0">
                <a:solidFill>
                  <a:srgbClr val="C00000"/>
                </a:solidFill>
              </a:rPr>
              <a:t>в исследовании </a:t>
            </a:r>
            <a:r>
              <a:rPr lang="en-US" sz="2800" b="1" dirty="0">
                <a:solidFill>
                  <a:srgbClr val="C00000"/>
                </a:solidFill>
              </a:rPr>
              <a:t>PISA</a:t>
            </a:r>
            <a:r>
              <a:rPr lang="ru-RU" sz="2800" b="1" dirty="0">
                <a:solidFill>
                  <a:srgbClr val="C00000"/>
                </a:solidFill>
              </a:rPr>
              <a:t>: тематическая</a:t>
            </a:r>
            <a:endParaRPr lang="ru-RU" sz="2800" dirty="0">
              <a:solidFill>
                <a:srgbClr val="C00000"/>
              </a:solidFill>
            </a:endParaRPr>
          </a:p>
        </p:txBody>
      </p:sp>
      <p:graphicFrame>
        <p:nvGraphicFramePr>
          <p:cNvPr id="9" name="Схема 8">
            <a:extLst>
              <a:ext uri="{FF2B5EF4-FFF2-40B4-BE49-F238E27FC236}">
                <a16:creationId xmlns:a16="http://schemas.microsoft.com/office/drawing/2014/main" id="{50319943-EE34-4823-A87F-2DAE9FA5215D}"/>
              </a:ext>
            </a:extLst>
          </p:cNvPr>
          <p:cNvGraphicFramePr/>
          <p:nvPr>
            <p:extLst>
              <p:ext uri="{D42A27DB-BD31-4B8C-83A1-F6EECF244321}">
                <p14:modId xmlns:p14="http://schemas.microsoft.com/office/powerpoint/2010/main" val="2770293982"/>
              </p:ext>
            </p:extLst>
          </p:nvPr>
        </p:nvGraphicFramePr>
        <p:xfrm>
          <a:off x="2481656" y="1608133"/>
          <a:ext cx="8128000" cy="19184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11" name="Группа 10">
            <a:extLst>
              <a:ext uri="{FF2B5EF4-FFF2-40B4-BE49-F238E27FC236}">
                <a16:creationId xmlns:a16="http://schemas.microsoft.com/office/drawing/2014/main" id="{2654B31E-91A2-4BCC-B21B-56752D389AD1}"/>
              </a:ext>
            </a:extLst>
          </p:cNvPr>
          <p:cNvGrpSpPr/>
          <p:nvPr/>
        </p:nvGrpSpPr>
        <p:grpSpPr>
          <a:xfrm>
            <a:off x="2438113" y="3845659"/>
            <a:ext cx="8287657" cy="605882"/>
            <a:chOff x="-159657" y="44963"/>
            <a:chExt cx="8287657" cy="605882"/>
          </a:xfrm>
        </p:grpSpPr>
        <p:sp>
          <p:nvSpPr>
            <p:cNvPr id="12" name="Прямоугольник 11">
              <a:extLst>
                <a:ext uri="{FF2B5EF4-FFF2-40B4-BE49-F238E27FC236}">
                  <a16:creationId xmlns:a16="http://schemas.microsoft.com/office/drawing/2014/main" id="{217C1D72-EB5C-4107-8384-CE9A56647FF8}"/>
                </a:ext>
              </a:extLst>
            </p:cNvPr>
            <p:cNvSpPr/>
            <p:nvPr/>
          </p:nvSpPr>
          <p:spPr>
            <a:xfrm>
              <a:off x="0" y="44963"/>
              <a:ext cx="8128000" cy="605882"/>
            </a:xfrm>
            <a:prstGeom prst="rect">
              <a:avLst/>
            </a:prstGeom>
            <a:solidFill>
              <a:schemeClr val="accent5">
                <a:lumMod val="60000"/>
                <a:lumOff val="40000"/>
              </a:schemeClr>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3" name="TextBox 12">
              <a:extLst>
                <a:ext uri="{FF2B5EF4-FFF2-40B4-BE49-F238E27FC236}">
                  <a16:creationId xmlns:a16="http://schemas.microsoft.com/office/drawing/2014/main" id="{0C71999E-7B5F-4ACB-A94D-B774B99DBF03}"/>
                </a:ext>
              </a:extLst>
            </p:cNvPr>
            <p:cNvSpPr txBox="1"/>
            <p:nvPr/>
          </p:nvSpPr>
          <p:spPr>
            <a:xfrm>
              <a:off x="-159657" y="44963"/>
              <a:ext cx="8128000" cy="605882"/>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ru-RU" altLang="ru-RU" sz="2000" b="0"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Получение нового знания/ Решение проблем</a:t>
              </a:r>
              <a:endParaRPr lang="ru-RU" sz="2000" b="0" kern="1200"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p:txBody>
        </p:sp>
      </p:grpSp>
      <p:grpSp>
        <p:nvGrpSpPr>
          <p:cNvPr id="14" name="Группа 13">
            <a:extLst>
              <a:ext uri="{FF2B5EF4-FFF2-40B4-BE49-F238E27FC236}">
                <a16:creationId xmlns:a16="http://schemas.microsoft.com/office/drawing/2014/main" id="{DF5744F8-989D-4C64-885C-328365DFEE2B}"/>
              </a:ext>
            </a:extLst>
          </p:cNvPr>
          <p:cNvGrpSpPr/>
          <p:nvPr/>
        </p:nvGrpSpPr>
        <p:grpSpPr>
          <a:xfrm>
            <a:off x="2481656" y="4501832"/>
            <a:ext cx="4064000" cy="1040116"/>
            <a:chOff x="0" y="649628"/>
            <a:chExt cx="4064000" cy="1040116"/>
          </a:xfrm>
        </p:grpSpPr>
        <p:sp>
          <p:nvSpPr>
            <p:cNvPr id="15" name="Прямоугольник 14">
              <a:extLst>
                <a:ext uri="{FF2B5EF4-FFF2-40B4-BE49-F238E27FC236}">
                  <a16:creationId xmlns:a16="http://schemas.microsoft.com/office/drawing/2014/main" id="{F1D127B6-49D6-4149-8F39-37082DF85EAA}"/>
                </a:ext>
              </a:extLst>
            </p:cNvPr>
            <p:cNvSpPr/>
            <p:nvPr/>
          </p:nvSpPr>
          <p:spPr>
            <a:xfrm>
              <a:off x="0" y="681739"/>
              <a:ext cx="4064000" cy="1008005"/>
            </a:xfrm>
            <a:prstGeom prst="rect">
              <a:avLst/>
            </a:prstGeom>
            <a:solidFill>
              <a:schemeClr val="accent5">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6C87A772-1FB8-4B96-8138-449CEE585B2F}"/>
                </a:ext>
              </a:extLst>
            </p:cNvPr>
            <p:cNvSpPr txBox="1"/>
            <p:nvPr/>
          </p:nvSpPr>
          <p:spPr>
            <a:xfrm>
              <a:off x="0" y="649628"/>
              <a:ext cx="4064000" cy="10080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100000"/>
                </a:lnSpc>
                <a:spcBef>
                  <a:spcPct val="0"/>
                </a:spcBef>
                <a:spcAft>
                  <a:spcPct val="35000"/>
                </a:spcAft>
                <a:buNone/>
              </a:pP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естественно научные </a:t>
              </a:r>
              <a:r>
                <a:rPr lang="ru-RU" altLang="ru-RU" sz="2000"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или </a:t>
              </a: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математические</a:t>
              </a:r>
              <a:endParaRPr 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p:txBody>
        </p:sp>
      </p:grpSp>
      <p:grpSp>
        <p:nvGrpSpPr>
          <p:cNvPr id="17" name="Группа 16">
            <a:extLst>
              <a:ext uri="{FF2B5EF4-FFF2-40B4-BE49-F238E27FC236}">
                <a16:creationId xmlns:a16="http://schemas.microsoft.com/office/drawing/2014/main" id="{F524AD97-1D9C-437A-922B-46617EF65471}"/>
              </a:ext>
            </a:extLst>
          </p:cNvPr>
          <p:cNvGrpSpPr/>
          <p:nvPr/>
        </p:nvGrpSpPr>
        <p:grpSpPr>
          <a:xfrm>
            <a:off x="6661770" y="4533943"/>
            <a:ext cx="4180114" cy="1055452"/>
            <a:chOff x="4064000" y="670620"/>
            <a:chExt cx="4180114" cy="1055452"/>
          </a:xfrm>
        </p:grpSpPr>
        <p:sp>
          <p:nvSpPr>
            <p:cNvPr id="18" name="Прямоугольник 17">
              <a:extLst>
                <a:ext uri="{FF2B5EF4-FFF2-40B4-BE49-F238E27FC236}">
                  <a16:creationId xmlns:a16="http://schemas.microsoft.com/office/drawing/2014/main" id="{C8C08529-0DDD-480F-AED4-61A8EE880A32}"/>
                </a:ext>
              </a:extLst>
            </p:cNvPr>
            <p:cNvSpPr/>
            <p:nvPr/>
          </p:nvSpPr>
          <p:spPr>
            <a:xfrm>
              <a:off x="4064000" y="670620"/>
              <a:ext cx="4064000" cy="1008005"/>
            </a:xfrm>
            <a:prstGeom prst="rect">
              <a:avLst/>
            </a:prstGeom>
            <a:solidFill>
              <a:schemeClr val="accent5">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9" name="TextBox 18">
              <a:extLst>
                <a:ext uri="{FF2B5EF4-FFF2-40B4-BE49-F238E27FC236}">
                  <a16:creationId xmlns:a16="http://schemas.microsoft.com/office/drawing/2014/main" id="{2F143554-3169-4250-93B2-29F5F4373439}"/>
                </a:ext>
              </a:extLst>
            </p:cNvPr>
            <p:cNvSpPr txBox="1"/>
            <p:nvPr/>
          </p:nvSpPr>
          <p:spPr>
            <a:xfrm>
              <a:off x="4180114" y="718067"/>
              <a:ext cx="4064000" cy="10080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социальные </a:t>
              </a:r>
              <a:r>
                <a:rPr lang="ru-RU" altLang="ru-RU" sz="2000"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или</a:t>
              </a: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 межличностные</a:t>
              </a:r>
              <a:endParaRPr 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p:txBody>
        </p:sp>
      </p:grpSp>
    </p:spTree>
    <p:extLst>
      <p:ext uri="{BB962C8B-B14F-4D97-AF65-F5344CB8AC3E}">
        <p14:creationId xmlns:p14="http://schemas.microsoft.com/office/powerpoint/2010/main" val="1285113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1214101"/>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D5F1AA30-334A-419D-9328-C12EA237C6BE}"/>
              </a:ext>
            </a:extLst>
          </p:cNvPr>
          <p:cNvSpPr txBox="1"/>
          <p:nvPr/>
        </p:nvSpPr>
        <p:spPr>
          <a:xfrm>
            <a:off x="2554227" y="383104"/>
            <a:ext cx="9202057" cy="830997"/>
          </a:xfrm>
          <a:prstGeom prst="rect">
            <a:avLst/>
          </a:prstGeom>
          <a:noFill/>
        </p:spPr>
        <p:txBody>
          <a:bodyPr wrap="square">
            <a:spAutoFit/>
          </a:bodyPr>
          <a:lstStyle/>
          <a:p>
            <a:pPr algn="ctr"/>
            <a:r>
              <a:rPr lang="ru-RU" sz="2400" b="1" dirty="0">
                <a:solidFill>
                  <a:srgbClr val="C00000"/>
                </a:solidFill>
              </a:rPr>
              <a:t>Модель оценки креативного мышления</a:t>
            </a:r>
            <a:br>
              <a:rPr lang="ru-RU" sz="2400" b="1" dirty="0">
                <a:solidFill>
                  <a:srgbClr val="C00000"/>
                </a:solidFill>
              </a:rPr>
            </a:br>
            <a:r>
              <a:rPr lang="ru-RU" sz="2400" b="1" dirty="0">
                <a:solidFill>
                  <a:srgbClr val="C00000"/>
                </a:solidFill>
              </a:rPr>
              <a:t>в исследовании </a:t>
            </a:r>
            <a:r>
              <a:rPr lang="en-US" sz="2400" b="1" dirty="0">
                <a:solidFill>
                  <a:srgbClr val="C00000"/>
                </a:solidFill>
              </a:rPr>
              <a:t>PISA</a:t>
            </a:r>
            <a:r>
              <a:rPr lang="ru-RU" sz="2400" b="1" dirty="0">
                <a:solidFill>
                  <a:srgbClr val="C00000"/>
                </a:solidFill>
              </a:rPr>
              <a:t>: компетентностная</a:t>
            </a:r>
            <a:endParaRPr lang="ru-RU" sz="2400" dirty="0">
              <a:solidFill>
                <a:srgbClr val="C00000"/>
              </a:solidFill>
            </a:endParaRPr>
          </a:p>
        </p:txBody>
      </p:sp>
      <p:grpSp>
        <p:nvGrpSpPr>
          <p:cNvPr id="14" name="Группа 13">
            <a:extLst>
              <a:ext uri="{FF2B5EF4-FFF2-40B4-BE49-F238E27FC236}">
                <a16:creationId xmlns:a16="http://schemas.microsoft.com/office/drawing/2014/main" id="{DF5744F8-989D-4C64-885C-328365DFEE2B}"/>
              </a:ext>
            </a:extLst>
          </p:cNvPr>
          <p:cNvGrpSpPr/>
          <p:nvPr/>
        </p:nvGrpSpPr>
        <p:grpSpPr>
          <a:xfrm>
            <a:off x="2554227" y="5557890"/>
            <a:ext cx="4064000" cy="1040116"/>
            <a:chOff x="0" y="649628"/>
            <a:chExt cx="4064000" cy="1040116"/>
          </a:xfrm>
        </p:grpSpPr>
        <p:sp>
          <p:nvSpPr>
            <p:cNvPr id="15" name="Прямоугольник 14">
              <a:extLst>
                <a:ext uri="{FF2B5EF4-FFF2-40B4-BE49-F238E27FC236}">
                  <a16:creationId xmlns:a16="http://schemas.microsoft.com/office/drawing/2014/main" id="{F1D127B6-49D6-4149-8F39-37082DF85EAA}"/>
                </a:ext>
              </a:extLst>
            </p:cNvPr>
            <p:cNvSpPr/>
            <p:nvPr/>
          </p:nvSpPr>
          <p:spPr>
            <a:xfrm>
              <a:off x="0" y="681739"/>
              <a:ext cx="4064000" cy="1008005"/>
            </a:xfrm>
            <a:prstGeom prst="rect">
              <a:avLst/>
            </a:prstGeom>
            <a:solidFill>
              <a:schemeClr val="accent5">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6C87A772-1FB8-4B96-8138-449CEE585B2F}"/>
                </a:ext>
              </a:extLst>
            </p:cNvPr>
            <p:cNvSpPr txBox="1"/>
            <p:nvPr/>
          </p:nvSpPr>
          <p:spPr>
            <a:xfrm>
              <a:off x="0" y="649628"/>
              <a:ext cx="4064000" cy="10080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algn="ctr">
                <a:lnSpc>
                  <a:spcPct val="115000"/>
                </a:lnSpc>
              </a:pPr>
              <a:r>
                <a:rPr lang="ru-RU" sz="2000" b="1" dirty="0">
                  <a:solidFill>
                    <a:schemeClr val="tx1"/>
                  </a:solidFill>
                  <a:ea typeface="Cambria" panose="02040503050406030204" pitchFamily="18" charset="0"/>
                  <a:cs typeface="Times New Roman" panose="02020603050405020304" pitchFamily="18" charset="0"/>
                </a:rPr>
                <a:t>Выдвижение и совершенствование идей</a:t>
              </a:r>
              <a:endParaRPr lang="ru-RU" sz="2000" dirty="0">
                <a:solidFill>
                  <a:schemeClr val="tx1"/>
                </a:solidFill>
                <a:latin typeface="Cambria" panose="02040503050406030204" pitchFamily="18" charset="0"/>
                <a:ea typeface="Cambria" panose="02040503050406030204" pitchFamily="18" charset="0"/>
                <a:cs typeface="Times New Roman" panose="02020603050405020304" pitchFamily="18" charset="0"/>
              </a:endParaRPr>
            </a:p>
          </p:txBody>
        </p:sp>
      </p:grpSp>
      <p:grpSp>
        <p:nvGrpSpPr>
          <p:cNvPr id="17" name="Группа 16">
            <a:extLst>
              <a:ext uri="{FF2B5EF4-FFF2-40B4-BE49-F238E27FC236}">
                <a16:creationId xmlns:a16="http://schemas.microsoft.com/office/drawing/2014/main" id="{F524AD97-1D9C-437A-922B-46617EF65471}"/>
              </a:ext>
            </a:extLst>
          </p:cNvPr>
          <p:cNvGrpSpPr/>
          <p:nvPr/>
        </p:nvGrpSpPr>
        <p:grpSpPr>
          <a:xfrm>
            <a:off x="7271657" y="5557890"/>
            <a:ext cx="4180114" cy="1055452"/>
            <a:chOff x="4064000" y="670620"/>
            <a:chExt cx="4180114" cy="1055452"/>
          </a:xfrm>
        </p:grpSpPr>
        <p:sp>
          <p:nvSpPr>
            <p:cNvPr id="18" name="Прямоугольник 17">
              <a:extLst>
                <a:ext uri="{FF2B5EF4-FFF2-40B4-BE49-F238E27FC236}">
                  <a16:creationId xmlns:a16="http://schemas.microsoft.com/office/drawing/2014/main" id="{C8C08529-0DDD-480F-AED4-61A8EE880A32}"/>
                </a:ext>
              </a:extLst>
            </p:cNvPr>
            <p:cNvSpPr/>
            <p:nvPr/>
          </p:nvSpPr>
          <p:spPr>
            <a:xfrm>
              <a:off x="4064000" y="670620"/>
              <a:ext cx="4064000" cy="1008005"/>
            </a:xfrm>
            <a:prstGeom prst="rect">
              <a:avLst/>
            </a:prstGeom>
            <a:solidFill>
              <a:schemeClr val="accent5">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9" name="TextBox 18">
              <a:extLst>
                <a:ext uri="{FF2B5EF4-FFF2-40B4-BE49-F238E27FC236}">
                  <a16:creationId xmlns:a16="http://schemas.microsoft.com/office/drawing/2014/main" id="{2F143554-3169-4250-93B2-29F5F4373439}"/>
                </a:ext>
              </a:extLst>
            </p:cNvPr>
            <p:cNvSpPr txBox="1"/>
            <p:nvPr/>
          </p:nvSpPr>
          <p:spPr>
            <a:xfrm>
              <a:off x="4180114" y="718067"/>
              <a:ext cx="4064000" cy="10080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ru-RU" alt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rPr>
                <a:t>Оценка и отбор идей</a:t>
              </a:r>
              <a:endParaRPr lang="ru-RU" sz="2000" b="1" kern="1200" dirty="0">
                <a:solidFill>
                  <a:srgbClr val="002060"/>
                </a:solidFill>
                <a:latin typeface="Arial" panose="020B0604020202020204" pitchFamily="34" charset="0"/>
                <a:ea typeface="Cambria" panose="02040503050406030204" pitchFamily="18" charset="0"/>
                <a:cs typeface="Times New Roman" panose="02020603050405020304" pitchFamily="18" charset="0"/>
              </a:endParaRPr>
            </a:p>
          </p:txBody>
        </p:sp>
      </p:grpSp>
      <p:graphicFrame>
        <p:nvGraphicFramePr>
          <p:cNvPr id="23" name="Схема 22">
            <a:extLst>
              <a:ext uri="{FF2B5EF4-FFF2-40B4-BE49-F238E27FC236}">
                <a16:creationId xmlns:a16="http://schemas.microsoft.com/office/drawing/2014/main" id="{D7423025-B9BF-409E-9C76-409A6C8DEED7}"/>
              </a:ext>
            </a:extLst>
          </p:cNvPr>
          <p:cNvGraphicFramePr/>
          <p:nvPr>
            <p:extLst>
              <p:ext uri="{D42A27DB-BD31-4B8C-83A1-F6EECF244321}">
                <p14:modId xmlns:p14="http://schemas.microsoft.com/office/powerpoint/2010/main" val="1958876266"/>
              </p:ext>
            </p:extLst>
          </p:nvPr>
        </p:nvGraphicFramePr>
        <p:xfrm>
          <a:off x="2059477" y="1543483"/>
          <a:ext cx="4718407" cy="398229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24" name="Схема 23">
            <a:extLst>
              <a:ext uri="{FF2B5EF4-FFF2-40B4-BE49-F238E27FC236}">
                <a16:creationId xmlns:a16="http://schemas.microsoft.com/office/drawing/2014/main" id="{A4E8B900-36BE-4F21-BFB3-BC8598B93E47}"/>
              </a:ext>
            </a:extLst>
          </p:cNvPr>
          <p:cNvGraphicFramePr/>
          <p:nvPr>
            <p:extLst>
              <p:ext uri="{D42A27DB-BD31-4B8C-83A1-F6EECF244321}">
                <p14:modId xmlns:p14="http://schemas.microsoft.com/office/powerpoint/2010/main" val="2194370172"/>
              </p:ext>
            </p:extLst>
          </p:nvPr>
        </p:nvGraphicFramePr>
        <p:xfrm>
          <a:off x="7408683" y="1737343"/>
          <a:ext cx="3926973" cy="3527293"/>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11768137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105109" y="5264642"/>
            <a:ext cx="1278397" cy="1278397"/>
          </a:xfrm>
          <a:prstGeom prst="ellipse">
            <a:avLst/>
          </a:prstGeom>
          <a:ln>
            <a:noFill/>
          </a:ln>
          <a:effectLst>
            <a:softEdge rad="112500"/>
          </a:effectLst>
        </p:spPr>
      </p:pic>
      <p:pic>
        <p:nvPicPr>
          <p:cNvPr id="10" name="Рисунок 9">
            <a:extLst>
              <a:ext uri="{FF2B5EF4-FFF2-40B4-BE49-F238E27FC236}">
                <a16:creationId xmlns:a16="http://schemas.microsoft.com/office/drawing/2014/main" id="{F94EDEC3-B4AA-400C-9560-EBBD1500D7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cxnSp>
        <p:nvCxnSpPr>
          <p:cNvPr id="4" name="Прямая соединительная линия 3">
            <a:extLst>
              <a:ext uri="{FF2B5EF4-FFF2-40B4-BE49-F238E27FC236}">
                <a16:creationId xmlns:a16="http://schemas.microsoft.com/office/drawing/2014/main" id="{C3AF9202-55A8-4F16-A15F-569A1A5A962B}"/>
              </a:ext>
            </a:extLst>
          </p:cNvPr>
          <p:cNvCxnSpPr/>
          <p:nvPr/>
        </p:nvCxnSpPr>
        <p:spPr>
          <a:xfrm>
            <a:off x="2059477" y="1214101"/>
            <a:ext cx="9593943"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4194CF03-1FBC-4C4A-9407-295277D905B6}"/>
              </a:ext>
            </a:extLst>
          </p:cNvPr>
          <p:cNvSpPr txBox="1"/>
          <p:nvPr/>
        </p:nvSpPr>
        <p:spPr>
          <a:xfrm>
            <a:off x="3126921" y="2090172"/>
            <a:ext cx="7963270" cy="2677656"/>
          </a:xfrm>
          <a:prstGeom prst="rect">
            <a:avLst/>
          </a:prstGeom>
          <a:noFill/>
        </p:spPr>
        <p:txBody>
          <a:bodyPr wrap="square" rtlCol="0">
            <a:spAutoFit/>
          </a:bodyPr>
          <a:lstStyle/>
          <a:p>
            <a:endParaRPr lang="ru-RU" sz="2800" dirty="0">
              <a:hlinkClick r:id="rId5" action="ppaction://hlinkfile"/>
            </a:endParaRPr>
          </a:p>
          <a:p>
            <a:r>
              <a:rPr lang="ru-RU" sz="2800" dirty="0">
                <a:hlinkClick r:id="rId5" action="ppaction://hlinkfile"/>
              </a:rPr>
              <a:t>ДЕМОВЕРСИЯ по мониторингу </a:t>
            </a:r>
          </a:p>
          <a:p>
            <a:r>
              <a:rPr lang="ru-RU" sz="2800" dirty="0">
                <a:hlinkClick r:id="rId5" action="ppaction://hlinkfile"/>
              </a:rPr>
              <a:t>КРЕАТИВНОГО МЫШЛЕНИЯ 5 класс</a:t>
            </a:r>
            <a:endParaRPr lang="ru-RU" sz="2800" dirty="0"/>
          </a:p>
          <a:p>
            <a:endParaRPr lang="ru-RU" sz="2800" dirty="0"/>
          </a:p>
          <a:p>
            <a:r>
              <a:rPr lang="ru-RU" sz="2800" dirty="0">
                <a:hlinkClick r:id="rId6" action="ppaction://hlinkfile"/>
              </a:rPr>
              <a:t>Характеристика заданий и система оценивания</a:t>
            </a:r>
            <a:endParaRPr lang="ru-RU" sz="2800" dirty="0"/>
          </a:p>
        </p:txBody>
      </p:sp>
      <p:sp>
        <p:nvSpPr>
          <p:cNvPr id="3" name="TextBox 2">
            <a:extLst>
              <a:ext uri="{FF2B5EF4-FFF2-40B4-BE49-F238E27FC236}">
                <a16:creationId xmlns:a16="http://schemas.microsoft.com/office/drawing/2014/main" id="{530C6A6C-5F88-4890-850A-3DF8783D5E7C}"/>
              </a:ext>
            </a:extLst>
          </p:cNvPr>
          <p:cNvSpPr txBox="1"/>
          <p:nvPr/>
        </p:nvSpPr>
        <p:spPr>
          <a:xfrm>
            <a:off x="2980617" y="4886734"/>
            <a:ext cx="2800350" cy="369332"/>
          </a:xfrm>
          <a:prstGeom prst="rect">
            <a:avLst/>
          </a:prstGeom>
          <a:noFill/>
        </p:spPr>
        <p:txBody>
          <a:bodyPr wrap="square" rtlCol="0">
            <a:spAutoFit/>
          </a:bodyPr>
          <a:lstStyle/>
          <a:p>
            <a:r>
              <a:rPr lang="ru-RU" dirty="0">
                <a:hlinkClick r:id="rId7" action="ppaction://hlinkfile"/>
              </a:rPr>
              <a:t>7 класс</a:t>
            </a:r>
            <a:endParaRPr lang="ru-RU" dirty="0"/>
          </a:p>
        </p:txBody>
      </p:sp>
      <p:sp>
        <p:nvSpPr>
          <p:cNvPr id="8" name="TextBox 7">
            <a:extLst>
              <a:ext uri="{FF2B5EF4-FFF2-40B4-BE49-F238E27FC236}">
                <a16:creationId xmlns:a16="http://schemas.microsoft.com/office/drawing/2014/main" id="{63D4EA88-00B9-404A-BAB0-40538658AB31}"/>
              </a:ext>
            </a:extLst>
          </p:cNvPr>
          <p:cNvSpPr txBox="1"/>
          <p:nvPr/>
        </p:nvSpPr>
        <p:spPr>
          <a:xfrm>
            <a:off x="3126921" y="1649186"/>
            <a:ext cx="6474279" cy="523220"/>
          </a:xfrm>
          <a:prstGeom prst="rect">
            <a:avLst/>
          </a:prstGeom>
          <a:noFill/>
        </p:spPr>
        <p:txBody>
          <a:bodyPr wrap="square" rtlCol="0">
            <a:spAutoFit/>
          </a:bodyPr>
          <a:lstStyle/>
          <a:p>
            <a:r>
              <a:rPr lang="ru-RU" sz="2800" dirty="0">
                <a:hlinkClick r:id="rId8" action="ppaction://hlinkfile"/>
              </a:rPr>
              <a:t>Основные подходы</a:t>
            </a:r>
            <a:endParaRPr lang="ru-RU" sz="2800" dirty="0"/>
          </a:p>
        </p:txBody>
      </p:sp>
    </p:spTree>
    <p:extLst>
      <p:ext uri="{BB962C8B-B14F-4D97-AF65-F5344CB8AC3E}">
        <p14:creationId xmlns:p14="http://schemas.microsoft.com/office/powerpoint/2010/main" val="23382045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B56444D-0F68-4492-BE1F-6604A192466D}"/>
              </a:ext>
            </a:extLst>
          </p:cNvPr>
          <p:cNvSpPr>
            <a:spLocks noGrp="1"/>
          </p:cNvSpPr>
          <p:nvPr>
            <p:ph idx="1"/>
          </p:nvPr>
        </p:nvSpPr>
        <p:spPr>
          <a:xfrm>
            <a:off x="2648310" y="1291263"/>
            <a:ext cx="8874810" cy="4954385"/>
          </a:xfrm>
        </p:spPr>
        <p:txBody>
          <a:bodyPr/>
          <a:lstStyle/>
          <a:p>
            <a:r>
              <a:rPr lang="ru-RU" sz="2000" dirty="0">
                <a:solidFill>
                  <a:srgbClr val="333333"/>
                </a:solidFill>
                <a:effectLst/>
                <a:ea typeface="Calibri" panose="020F0502020204030204" pitchFamily="34" charset="0"/>
                <a:cs typeface="Arial" panose="020B0604020202020204" pitchFamily="34" charset="0"/>
              </a:rPr>
              <a:t>В содержании образования, закреплённого ФГОС, осуществляется постепенный переход к овладению каждым учеником совокупностью универсальных умений. </a:t>
            </a:r>
          </a:p>
          <a:p>
            <a:r>
              <a:rPr lang="ru-RU" sz="2000" dirty="0">
                <a:solidFill>
                  <a:srgbClr val="333333"/>
                </a:solidFill>
                <a:effectLst/>
                <a:ea typeface="Calibri" panose="020F0502020204030204" pitchFamily="34" charset="0"/>
                <a:cs typeface="Arial" panose="020B0604020202020204" pitchFamily="34" charset="0"/>
              </a:rPr>
              <a:t>На этой основе формируется генеральная способность человека к самоопределению по отношению к культуре, обществу, миру, другим людям, самому себе. </a:t>
            </a:r>
          </a:p>
          <a:p>
            <a:r>
              <a:rPr lang="ru-RU" sz="2000" dirty="0">
                <a:solidFill>
                  <a:srgbClr val="333333"/>
                </a:solidFill>
                <a:effectLst/>
                <a:ea typeface="Calibri" panose="020F0502020204030204" pitchFamily="34" charset="0"/>
                <a:cs typeface="Arial" panose="020B0604020202020204" pitchFamily="34" charset="0"/>
              </a:rPr>
              <a:t>Создаются условия к выращиванию уникальности и неповторимости каждой личности, ее личной ответственности за свою судьбу, за избранную жизненную траекторию, признание ею уникальности и неповторимости других людей.</a:t>
            </a:r>
            <a:endParaRPr lang="ru-RU" sz="2000" dirty="0">
              <a:effectLst/>
              <a:ea typeface="Calibri" panose="020F0502020204030204" pitchFamily="34" charset="0"/>
              <a:cs typeface="Times New Roman" panose="02020603050405020304" pitchFamily="18" charset="0"/>
            </a:endParaRPr>
          </a:p>
          <a:p>
            <a:endParaRPr lang="ru-RU" dirty="0"/>
          </a:p>
        </p:txBody>
      </p:sp>
      <p:pic>
        <p:nvPicPr>
          <p:cNvPr id="4" name="Рисунок 3">
            <a:extLst>
              <a:ext uri="{FF2B5EF4-FFF2-40B4-BE49-F238E27FC236}">
                <a16:creationId xmlns:a16="http://schemas.microsoft.com/office/drawing/2014/main" id="{0A982E85-7096-4EBB-9D72-8AB13C82B094}"/>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41312" y="1291263"/>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6799595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B56444D-0F68-4492-BE1F-6604A192466D}"/>
              </a:ext>
            </a:extLst>
          </p:cNvPr>
          <p:cNvSpPr>
            <a:spLocks noGrp="1"/>
          </p:cNvSpPr>
          <p:nvPr>
            <p:ph idx="1"/>
          </p:nvPr>
        </p:nvSpPr>
        <p:spPr>
          <a:xfrm>
            <a:off x="2829463" y="1429475"/>
            <a:ext cx="8650523" cy="4954385"/>
          </a:xfrm>
        </p:spPr>
        <p:txBody>
          <a:bodyPr>
            <a:normAutofit/>
          </a:bodyPr>
          <a:lstStyle/>
          <a:p>
            <a:r>
              <a:rPr lang="ru-RU" sz="2000" dirty="0">
                <a:solidFill>
                  <a:srgbClr val="333333"/>
                </a:solidFill>
                <a:effectLst/>
                <a:ea typeface="Calibri" panose="020F0502020204030204" pitchFamily="34" charset="0"/>
                <a:cs typeface="Arial" panose="020B0604020202020204" pitchFamily="34" charset="0"/>
              </a:rPr>
              <a:t>Однако, не все общеобразовательные организации, и, в особенности, не каждый педагог способен определить для себя и своих учеников правильный вектор усиления и отбора компонентов содержания школьного образования. </a:t>
            </a:r>
          </a:p>
          <a:p>
            <a:pPr marL="0" indent="0">
              <a:buNone/>
            </a:pPr>
            <a:endParaRPr lang="ru-RU" sz="2000" dirty="0">
              <a:solidFill>
                <a:srgbClr val="333333"/>
              </a:solidFill>
              <a:effectLst/>
              <a:ea typeface="Calibri" panose="020F0502020204030204" pitchFamily="34" charset="0"/>
              <a:cs typeface="Arial" panose="020B0604020202020204" pitchFamily="34" charset="0"/>
            </a:endParaRPr>
          </a:p>
          <a:p>
            <a:r>
              <a:rPr lang="ru-RU" sz="2000" b="1" dirty="0">
                <a:solidFill>
                  <a:srgbClr val="C00000"/>
                </a:solidFill>
                <a:effectLst/>
                <a:ea typeface="Calibri" panose="020F0502020204030204" pitchFamily="34" charset="0"/>
                <a:cs typeface="Arial" panose="020B0604020202020204" pitchFamily="34" charset="0"/>
              </a:rPr>
              <a:t>Основной слабой позицией для педагога является недостаточное внимание к формированию у каждого ребенка </a:t>
            </a:r>
            <a:r>
              <a:rPr lang="ru-RU" sz="2000" b="1" u="sng" dirty="0">
                <a:solidFill>
                  <a:srgbClr val="C00000"/>
                </a:solidFill>
                <a:effectLst/>
                <a:ea typeface="Calibri" panose="020F0502020204030204" pitchFamily="34" charset="0"/>
                <a:cs typeface="Arial" panose="020B0604020202020204" pitchFamily="34" charset="0"/>
              </a:rPr>
              <a:t>грамотности чтения</a:t>
            </a:r>
            <a:r>
              <a:rPr lang="ru-RU" sz="2000" b="1" dirty="0">
                <a:solidFill>
                  <a:srgbClr val="C00000"/>
                </a:solidFill>
                <a:effectLst/>
                <a:ea typeface="Calibri" panose="020F0502020204030204" pitchFamily="34" charset="0"/>
                <a:cs typeface="Arial" panose="020B0604020202020204" pitchFamily="34" charset="0"/>
              </a:rPr>
              <a:t> (смысловое чтение)</a:t>
            </a:r>
            <a:endParaRPr lang="ru-RU" sz="2000" b="1" dirty="0">
              <a:solidFill>
                <a:srgbClr val="C00000"/>
              </a:solidFill>
            </a:endParaRPr>
          </a:p>
        </p:txBody>
      </p:sp>
      <p:pic>
        <p:nvPicPr>
          <p:cNvPr id="4" name="Рисунок 3">
            <a:extLst>
              <a:ext uri="{FF2B5EF4-FFF2-40B4-BE49-F238E27FC236}">
                <a16:creationId xmlns:a16="http://schemas.microsoft.com/office/drawing/2014/main" id="{C787E068-8CA7-476C-B3E9-6B0F791344B9}"/>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202156" y="1291263"/>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4089417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B56444D-0F68-4492-BE1F-6604A192466D}"/>
              </a:ext>
            </a:extLst>
          </p:cNvPr>
          <p:cNvSpPr>
            <a:spLocks noGrp="1"/>
          </p:cNvSpPr>
          <p:nvPr>
            <p:ph idx="1"/>
          </p:nvPr>
        </p:nvSpPr>
        <p:spPr>
          <a:xfrm>
            <a:off x="2510287" y="299258"/>
            <a:ext cx="8961074" cy="6301047"/>
          </a:xfrm>
        </p:spPr>
        <p:txBody>
          <a:bodyPr>
            <a:normAutofit/>
          </a:bodyPr>
          <a:lstStyle/>
          <a:p>
            <a:pPr algn="just">
              <a:lnSpc>
                <a:spcPct val="115000"/>
              </a:lnSpc>
              <a:spcAft>
                <a:spcPts val="1000"/>
              </a:spcAft>
            </a:pPr>
            <a:r>
              <a:rPr lang="ru-RU" sz="1400" dirty="0">
                <a:solidFill>
                  <a:srgbClr val="000000"/>
                </a:solidFill>
                <a:effectLst/>
                <a:ea typeface="Calibri" panose="020F0502020204030204" pitchFamily="34" charset="0"/>
                <a:cs typeface="Arial" panose="020B0604020202020204" pitchFamily="34" charset="0"/>
              </a:rPr>
              <a:t>В основу работы </a:t>
            </a:r>
            <a:r>
              <a:rPr lang="ru-RU" sz="1400" dirty="0">
                <a:solidFill>
                  <a:srgbClr val="000000"/>
                </a:solidFill>
                <a:ea typeface="Calibri" panose="020F0502020204030204" pitchFamily="34" charset="0"/>
                <a:cs typeface="Arial" panose="020B0604020202020204" pitchFamily="34" charset="0"/>
              </a:rPr>
              <a:t>должно входить </a:t>
            </a:r>
            <a:r>
              <a:rPr lang="ru-RU" sz="1400" dirty="0">
                <a:solidFill>
                  <a:srgbClr val="000000"/>
                </a:solidFill>
                <a:effectLst/>
                <a:ea typeface="Calibri" panose="020F0502020204030204" pitchFamily="34" charset="0"/>
                <a:cs typeface="Arial" panose="020B0604020202020204" pitchFamily="34" charset="0"/>
              </a:rPr>
              <a:t>осознание того, что:</a:t>
            </a:r>
            <a:endParaRPr lang="ru-RU" sz="14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400" b="1" dirty="0">
                <a:solidFill>
                  <a:srgbClr val="000000"/>
                </a:solidFill>
                <a:effectLst/>
                <a:ea typeface="Calibri" panose="020F0502020204030204" pitchFamily="34" charset="0"/>
                <a:cs typeface="Arial" panose="020B0604020202020204" pitchFamily="34" charset="0"/>
              </a:rPr>
              <a:t>овладение навыками смыслового чтения </a:t>
            </a:r>
            <a:r>
              <a:rPr lang="ru-RU" sz="1400" dirty="0">
                <a:solidFill>
                  <a:srgbClr val="000000"/>
                </a:solidFill>
                <a:effectLst/>
                <a:ea typeface="Calibri" panose="020F0502020204030204" pitchFamily="34" charset="0"/>
                <a:cs typeface="Arial" panose="020B0604020202020204" pitchFamily="34" charset="0"/>
              </a:rPr>
              <a:t>– фактор успешного освоения содержания образовательных программ по всем школьным предметам; чтение является универсальным навыком: это то, чему учат, и то, посредством чего учатся;</a:t>
            </a:r>
            <a:endParaRPr lang="ru-RU" sz="14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400" b="1" dirty="0">
                <a:solidFill>
                  <a:srgbClr val="000000"/>
                </a:solidFill>
                <a:effectLst/>
                <a:ea typeface="Calibri" panose="020F0502020204030204" pitchFamily="34" charset="0"/>
                <a:cs typeface="Arial" panose="020B0604020202020204" pitchFamily="34" charset="0"/>
              </a:rPr>
              <a:t>чтение</a:t>
            </a:r>
            <a:r>
              <a:rPr lang="ru-RU" sz="1400" dirty="0">
                <a:solidFill>
                  <a:srgbClr val="000000"/>
                </a:solidFill>
                <a:effectLst/>
                <a:ea typeface="Calibri" panose="020F0502020204030204" pitchFamily="34" charset="0"/>
                <a:cs typeface="Arial" panose="020B0604020202020204" pitchFamily="34" charset="0"/>
              </a:rPr>
              <a:t> – национальная ценность, ключ к успешной жизни в глобальном информационном обществе;  детское чтение – интеллектуальный ресурс страны, главный резерв развития человеческого потенциала;</a:t>
            </a:r>
            <a:endParaRPr lang="ru-RU" sz="14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400" b="1" dirty="0">
                <a:solidFill>
                  <a:srgbClr val="000000"/>
                </a:solidFill>
                <a:effectLst/>
                <a:ea typeface="Calibri" panose="020F0502020204030204" pitchFamily="34" charset="0"/>
                <a:cs typeface="Arial" panose="020B0604020202020204" pitchFamily="34" charset="0"/>
              </a:rPr>
              <a:t>чтение</a:t>
            </a:r>
            <a:r>
              <a:rPr lang="ru-RU" sz="1400" dirty="0">
                <a:solidFill>
                  <a:srgbClr val="000000"/>
                </a:solidFill>
                <a:effectLst/>
                <a:ea typeface="Calibri" panose="020F0502020204030204" pitchFamily="34" charset="0"/>
                <a:cs typeface="Arial" panose="020B0604020202020204" pitchFamily="34" charset="0"/>
              </a:rPr>
              <a:t> – это способ обретения культуры, средство расширения кругозора и интеллектуального развития, посредник в общении, базовое умение для учения и жизни;</a:t>
            </a:r>
            <a:endParaRPr lang="ru-RU" sz="14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400" b="1" dirty="0">
                <a:solidFill>
                  <a:srgbClr val="000000"/>
                </a:solidFill>
                <a:effectLst/>
                <a:ea typeface="Calibri" panose="020F0502020204030204" pitchFamily="34" charset="0"/>
                <a:cs typeface="Arial" panose="020B0604020202020204" pitchFamily="34" charset="0"/>
              </a:rPr>
              <a:t>чтение</a:t>
            </a:r>
            <a:r>
              <a:rPr lang="ru-RU" sz="1400" dirty="0">
                <a:solidFill>
                  <a:srgbClr val="000000"/>
                </a:solidFill>
                <a:effectLst/>
                <a:ea typeface="Calibri" panose="020F0502020204030204" pitchFamily="34" charset="0"/>
                <a:cs typeface="Arial" panose="020B0604020202020204" pitchFamily="34" charset="0"/>
              </a:rPr>
              <a:t> является одним из важнейших и наиболее результативных способов формирования сознания, духовного мира человека;</a:t>
            </a:r>
            <a:endParaRPr lang="ru-RU" sz="14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400" b="1" dirty="0">
                <a:solidFill>
                  <a:srgbClr val="000000"/>
                </a:solidFill>
                <a:effectLst/>
                <a:ea typeface="Calibri" panose="020F0502020204030204" pitchFamily="34" charset="0"/>
                <a:cs typeface="Arial" panose="020B0604020202020204" pitchFamily="34" charset="0"/>
              </a:rPr>
              <a:t>чтение</a:t>
            </a:r>
            <a:r>
              <a:rPr lang="ru-RU" sz="1400" dirty="0">
                <a:solidFill>
                  <a:srgbClr val="000000"/>
                </a:solidFill>
                <a:effectLst/>
                <a:ea typeface="Calibri" panose="020F0502020204030204" pitchFamily="34" charset="0"/>
                <a:cs typeface="Arial" panose="020B0604020202020204" pitchFamily="34" charset="0"/>
              </a:rPr>
              <a:t>  – доступный  канал  освоения социального опыта, культурных ценностей, национальных традиций; чтение обеспечивает поддержание и усвоение родного языка и языков межкультурных коммуникаций;</a:t>
            </a:r>
            <a:endParaRPr lang="ru-RU" sz="14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400" b="1" dirty="0">
                <a:solidFill>
                  <a:srgbClr val="000000"/>
                </a:solidFill>
                <a:effectLst/>
                <a:ea typeface="Calibri" panose="020F0502020204030204" pitchFamily="34" charset="0"/>
                <a:cs typeface="Arial" panose="020B0604020202020204" pitchFamily="34" charset="0"/>
              </a:rPr>
              <a:t>чтение</a:t>
            </a:r>
            <a:r>
              <a:rPr lang="ru-RU" sz="1400" dirty="0">
                <a:solidFill>
                  <a:srgbClr val="000000"/>
                </a:solidFill>
                <a:effectLst/>
                <a:ea typeface="Calibri" panose="020F0502020204030204" pitchFamily="34" charset="0"/>
                <a:cs typeface="Arial" panose="020B0604020202020204" pitchFamily="34" charset="0"/>
              </a:rPr>
              <a:t> – основа получения значимой учебной информации, повышения качества образования; чтение – образовательная программа «длиною в жизнь»;</a:t>
            </a:r>
            <a:endParaRPr lang="ru-RU" sz="1400" dirty="0">
              <a:effectLst/>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1400" b="1" dirty="0">
                <a:solidFill>
                  <a:srgbClr val="000000"/>
                </a:solidFill>
                <a:effectLst/>
                <a:ea typeface="Calibri" panose="020F0502020204030204" pitchFamily="34" charset="0"/>
                <a:cs typeface="Arial" panose="020B0604020202020204" pitchFamily="34" charset="0"/>
              </a:rPr>
              <a:t>чтение</a:t>
            </a:r>
            <a:r>
              <a:rPr lang="ru-RU" sz="1400" dirty="0">
                <a:solidFill>
                  <a:srgbClr val="000000"/>
                </a:solidFill>
                <a:effectLst/>
                <a:ea typeface="Calibri" panose="020F0502020204030204" pitchFamily="34" charset="0"/>
                <a:cs typeface="Arial" panose="020B0604020202020204" pitchFamily="34" charset="0"/>
              </a:rPr>
              <a:t> – средство осуществления учеником своих  жизненных планов:  продолжения образования, подготовки к трудовой деятельности, участия в труде и жизни общества;</a:t>
            </a:r>
            <a:endParaRPr lang="ru-RU" sz="1400" dirty="0">
              <a:effectLst/>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E3CCBA03-F1B7-4610-A8D0-2E6767D5219A}"/>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202156" y="1307029"/>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40992352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B56444D-0F68-4492-BE1F-6604A192466D}"/>
              </a:ext>
            </a:extLst>
          </p:cNvPr>
          <p:cNvSpPr>
            <a:spLocks noGrp="1"/>
          </p:cNvSpPr>
          <p:nvPr>
            <p:ph idx="1"/>
          </p:nvPr>
        </p:nvSpPr>
        <p:spPr>
          <a:xfrm>
            <a:off x="2147977" y="502920"/>
            <a:ext cx="9323384" cy="5852160"/>
          </a:xfrm>
        </p:spPr>
        <p:txBody>
          <a:bodyPr>
            <a:normAutofit/>
          </a:bodyPr>
          <a:lstStyle/>
          <a:p>
            <a:pPr algn="just">
              <a:lnSpc>
                <a:spcPct val="115000"/>
              </a:lnSpc>
              <a:spcAft>
                <a:spcPts val="1000"/>
              </a:spcAft>
            </a:pPr>
            <a:r>
              <a:rPr lang="ru-RU" sz="1800" dirty="0">
                <a:solidFill>
                  <a:srgbClr val="000000"/>
                </a:solidFill>
                <a:effectLst/>
                <a:ea typeface="Calibri" panose="020F0502020204030204" pitchFamily="34" charset="0"/>
                <a:cs typeface="Arial" panose="020B0604020202020204" pitchFamily="34" charset="0"/>
              </a:rPr>
              <a:t>Современный человек вынужден </a:t>
            </a:r>
            <a:r>
              <a:rPr lang="ru-RU" sz="1800" dirty="0">
                <a:solidFill>
                  <a:srgbClr val="000000"/>
                </a:solidFill>
                <a:effectLst/>
                <a:highlight>
                  <a:srgbClr val="FFFF00"/>
                </a:highlight>
                <a:ea typeface="Calibri" panose="020F0502020204030204" pitchFamily="34" charset="0"/>
                <a:cs typeface="Arial" panose="020B0604020202020204" pitchFamily="34" charset="0"/>
              </a:rPr>
              <a:t>учиться в течение всей жизни</a:t>
            </a:r>
            <a:r>
              <a:rPr lang="ru-RU" sz="1800" dirty="0">
                <a:solidFill>
                  <a:srgbClr val="000000"/>
                </a:solidFill>
                <a:effectLst/>
                <a:ea typeface="Calibri" panose="020F0502020204030204" pitchFamily="34" charset="0"/>
                <a:cs typeface="Arial" panose="020B0604020202020204" pitchFamily="34" charset="0"/>
              </a:rPr>
              <a:t>. </a:t>
            </a:r>
          </a:p>
          <a:p>
            <a:pPr algn="just">
              <a:lnSpc>
                <a:spcPct val="115000"/>
              </a:lnSpc>
              <a:spcAft>
                <a:spcPts val="1000"/>
              </a:spcAft>
            </a:pPr>
            <a:r>
              <a:rPr lang="ru-RU" sz="1800" dirty="0">
                <a:solidFill>
                  <a:srgbClr val="000000"/>
                </a:solidFill>
                <a:effectLst/>
                <a:ea typeface="Calibri" panose="020F0502020204030204" pitchFamily="34" charset="0"/>
                <a:cs typeface="Arial" panose="020B0604020202020204" pitchFamily="34" charset="0"/>
              </a:rPr>
              <a:t>Одним из условий успешного образования является сформированность ключевых компетенций, </a:t>
            </a:r>
            <a:r>
              <a:rPr lang="ru-RU" sz="1800" dirty="0">
                <a:solidFill>
                  <a:srgbClr val="000000"/>
                </a:solidFill>
                <a:effectLst/>
                <a:highlight>
                  <a:srgbClr val="FFFF00"/>
                </a:highlight>
                <a:ea typeface="Calibri" panose="020F0502020204030204" pitchFamily="34" charset="0"/>
                <a:cs typeface="Arial" panose="020B0604020202020204" pitchFamily="34" charset="0"/>
              </a:rPr>
              <a:t>центральное место </a:t>
            </a:r>
            <a:r>
              <a:rPr lang="ru-RU" sz="1800" dirty="0">
                <a:solidFill>
                  <a:srgbClr val="000000"/>
                </a:solidFill>
                <a:effectLst/>
                <a:ea typeface="Calibri" panose="020F0502020204030204" pitchFamily="34" charset="0"/>
                <a:cs typeface="Arial" panose="020B0604020202020204" pitchFamily="34" charset="0"/>
              </a:rPr>
              <a:t>в перечне которых занимают читательские. </a:t>
            </a:r>
          </a:p>
          <a:p>
            <a:pPr algn="just">
              <a:lnSpc>
                <a:spcPct val="115000"/>
              </a:lnSpc>
              <a:spcAft>
                <a:spcPts val="1000"/>
              </a:spcAft>
            </a:pPr>
            <a:r>
              <a:rPr lang="ru-RU" sz="1800" dirty="0">
                <a:solidFill>
                  <a:srgbClr val="000000"/>
                </a:solidFill>
                <a:effectLst/>
                <a:highlight>
                  <a:srgbClr val="FFFF00"/>
                </a:highlight>
                <a:ea typeface="Calibri" panose="020F0502020204030204" pitchFamily="34" charset="0"/>
                <a:cs typeface="Arial" panose="020B0604020202020204" pitchFamily="34" charset="0"/>
              </a:rPr>
              <a:t>Грамотно сформированные, они создают условия мыслить в рамках проблем, схватывать целое, выявлять противоречия и связь явлений, более адекватно оценивать ситуацию, быстрее находить правильные решения. Они способствуют увеличению объёма памяти и активизируют творческое воображение, улучшают владение речью, способность более точно формулировать</a:t>
            </a:r>
            <a:r>
              <a:rPr lang="ru-RU" sz="1800" dirty="0">
                <a:solidFill>
                  <a:srgbClr val="C00000"/>
                </a:solidFill>
                <a:effectLst/>
                <a:highlight>
                  <a:srgbClr val="FFFF00"/>
                </a:highlight>
                <a:ea typeface="Calibri" panose="020F0502020204030204" pitchFamily="34" charset="0"/>
                <a:cs typeface="Times New Roman" panose="02020603050405020304" pitchFamily="18" charset="0"/>
              </a:rPr>
              <a:t> </a:t>
            </a:r>
            <a:r>
              <a:rPr lang="ru-RU" sz="1800" dirty="0">
                <a:solidFill>
                  <a:srgbClr val="000000"/>
                </a:solidFill>
                <a:effectLst/>
                <a:highlight>
                  <a:srgbClr val="FFFF00"/>
                </a:highlight>
                <a:ea typeface="Calibri" panose="020F0502020204030204" pitchFamily="34" charset="0"/>
                <a:cs typeface="Arial" panose="020B0604020202020204" pitchFamily="34" charset="0"/>
              </a:rPr>
              <a:t>мысли, свободнее писать, легче вступать в контакты. Формируется критичность мышления, самостоятельность в суждениях и поведении.</a:t>
            </a:r>
            <a:r>
              <a:rPr lang="ru-RU" sz="1800" dirty="0">
                <a:solidFill>
                  <a:srgbClr val="000000"/>
                </a:solidFill>
                <a:effectLst/>
                <a:ea typeface="Calibri" panose="020F0502020204030204" pitchFamily="34" charset="0"/>
                <a:cs typeface="Arial" panose="020B0604020202020204" pitchFamily="34" charset="0"/>
              </a:rPr>
              <a:t> </a:t>
            </a:r>
          </a:p>
          <a:p>
            <a:pPr algn="just">
              <a:lnSpc>
                <a:spcPct val="115000"/>
              </a:lnSpc>
              <a:spcAft>
                <a:spcPts val="1000"/>
              </a:spcAft>
            </a:pPr>
            <a:r>
              <a:rPr lang="ru-RU" sz="1800" dirty="0">
                <a:solidFill>
                  <a:srgbClr val="000000"/>
                </a:solidFill>
                <a:effectLst/>
                <a:ea typeface="Calibri" panose="020F0502020204030204" pitchFamily="34" charset="0"/>
                <a:cs typeface="Arial" panose="020B0604020202020204" pitchFamily="34" charset="0"/>
              </a:rPr>
              <a:t>Таким образом, чтение формирует качества наиболее духовно зрелого, просвещённого, культурного и социально ценного человека.</a:t>
            </a:r>
            <a:endParaRPr lang="ru-RU" sz="1800" dirty="0">
              <a:effectLst/>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79603D4D-0C9D-4719-B3DC-3581507E45D1}"/>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54859" y="1275497"/>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24559261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B56444D-0F68-4492-BE1F-6604A192466D}"/>
              </a:ext>
            </a:extLst>
          </p:cNvPr>
          <p:cNvSpPr>
            <a:spLocks noGrp="1"/>
          </p:cNvSpPr>
          <p:nvPr>
            <p:ph idx="1"/>
          </p:nvPr>
        </p:nvSpPr>
        <p:spPr>
          <a:xfrm>
            <a:off x="2268747" y="502920"/>
            <a:ext cx="9202614" cy="5852160"/>
          </a:xfrm>
        </p:spPr>
        <p:txBody>
          <a:bodyPr>
            <a:normAutofit lnSpcReduction="10000"/>
          </a:bodyPr>
          <a:lstStyle/>
          <a:p>
            <a:pPr algn="just">
              <a:lnSpc>
                <a:spcPct val="115000"/>
              </a:lnSpc>
              <a:spcAft>
                <a:spcPts val="1000"/>
              </a:spcAft>
            </a:pPr>
            <a:r>
              <a:rPr lang="ru-RU" sz="1800" dirty="0">
                <a:solidFill>
                  <a:srgbClr val="000000"/>
                </a:solidFill>
                <a:effectLst/>
                <a:highlight>
                  <a:srgbClr val="FFFF00"/>
                </a:highlight>
                <a:ea typeface="Calibri" panose="020F0502020204030204" pitchFamily="34" charset="0"/>
                <a:cs typeface="Arial" panose="020B0604020202020204" pitchFamily="34" charset="0"/>
              </a:rPr>
              <a:t>Содержание образования это всегда текст (вербальный или невербальный), как и итоговая форма предъявления результатов. </a:t>
            </a:r>
          </a:p>
          <a:p>
            <a:pPr algn="just">
              <a:lnSpc>
                <a:spcPct val="115000"/>
              </a:lnSpc>
              <a:spcAft>
                <a:spcPts val="1000"/>
              </a:spcAft>
            </a:pPr>
            <a:r>
              <a:rPr lang="ru-RU" sz="1800" dirty="0">
                <a:solidFill>
                  <a:srgbClr val="000000"/>
                </a:solidFill>
                <a:effectLst/>
                <a:highlight>
                  <a:srgbClr val="FFFF00"/>
                </a:highlight>
                <a:ea typeface="Calibri" panose="020F0502020204030204" pitchFamily="34" charset="0"/>
                <a:cs typeface="Arial" panose="020B0604020202020204" pitchFamily="34" charset="0"/>
              </a:rPr>
              <a:t>Многие педагоги заблуждаются, утверждая, что умение читать тексты формируется в начальной школе и в дальнейшем развитии не нуждается. </a:t>
            </a:r>
            <a:r>
              <a:rPr lang="ru-RU" sz="1800" dirty="0">
                <a:solidFill>
                  <a:srgbClr val="000000"/>
                </a:solidFill>
                <a:effectLst/>
                <a:ea typeface="Calibri" panose="020F0502020204030204" pitchFamily="34" charset="0"/>
                <a:cs typeface="Arial" panose="020B0604020202020204" pitchFamily="34" charset="0"/>
              </a:rPr>
              <a:t>В сознании учителя-предметника укрепилось еще одно неверное понимание, которое можно сформулировать следующим образом: «культура чтения это сфера исключительной профессиональной ответственности учителя словесности». </a:t>
            </a:r>
          </a:p>
          <a:p>
            <a:pPr marL="0" indent="0" algn="just">
              <a:lnSpc>
                <a:spcPct val="115000"/>
              </a:lnSpc>
              <a:spcAft>
                <a:spcPts val="1000"/>
              </a:spcAft>
              <a:buNone/>
            </a:pPr>
            <a:r>
              <a:rPr lang="ru-RU" sz="1800" dirty="0">
                <a:solidFill>
                  <a:srgbClr val="000000"/>
                </a:solidFill>
                <a:effectLst/>
                <a:ea typeface="Calibri" panose="020F0502020204030204" pitchFamily="34" charset="0"/>
                <a:cs typeface="Arial" panose="020B0604020202020204" pitchFamily="34" charset="0"/>
              </a:rPr>
              <a:t>Но, как известно, </a:t>
            </a:r>
            <a:r>
              <a:rPr lang="ru-RU" sz="1800" dirty="0">
                <a:solidFill>
                  <a:srgbClr val="000000"/>
                </a:solidFill>
                <a:effectLst/>
                <a:highlight>
                  <a:srgbClr val="FFFF00"/>
                </a:highlight>
                <a:ea typeface="Calibri" panose="020F0502020204030204" pitchFamily="34" charset="0"/>
                <a:cs typeface="Arial" panose="020B0604020202020204" pitchFamily="34" charset="0"/>
              </a:rPr>
              <a:t>даже при развитии математических способностей читательская компетенция является базовой</a:t>
            </a:r>
            <a:r>
              <a:rPr lang="ru-RU" sz="1800" dirty="0">
                <a:solidFill>
                  <a:srgbClr val="000000"/>
                </a:solidFill>
                <a:effectLst/>
                <a:ea typeface="Calibri" panose="020F0502020204030204" pitchFamily="34" charset="0"/>
                <a:cs typeface="Arial" panose="020B0604020202020204" pitchFamily="34" charset="0"/>
              </a:rPr>
              <a:t>. Поэтому, одним из решений этой проблемы </a:t>
            </a:r>
            <a:r>
              <a:rPr lang="ru-RU" sz="1800" dirty="0">
                <a:solidFill>
                  <a:srgbClr val="000000"/>
                </a:solidFill>
                <a:effectLst/>
                <a:highlight>
                  <a:srgbClr val="FFFF00"/>
                </a:highlight>
                <a:ea typeface="Calibri" panose="020F0502020204030204" pitchFamily="34" charset="0"/>
                <a:cs typeface="Arial" panose="020B0604020202020204" pitchFamily="34" charset="0"/>
              </a:rPr>
              <a:t>становится создание в ОО единой эффективной среды  по развитию смыслового чтения</a:t>
            </a:r>
            <a:r>
              <a:rPr lang="ru-RU" sz="1800" dirty="0">
                <a:solidFill>
                  <a:srgbClr val="000000"/>
                </a:solidFill>
                <a:effectLst/>
                <a:ea typeface="Calibri" panose="020F0502020204030204" pitchFamily="34" charset="0"/>
                <a:cs typeface="Arial" panose="020B0604020202020204" pitchFamily="34" charset="0"/>
              </a:rPr>
              <a:t>, что, безусловно, </a:t>
            </a:r>
            <a:r>
              <a:rPr lang="ru-RU" sz="1800" dirty="0">
                <a:solidFill>
                  <a:srgbClr val="000000"/>
                </a:solidFill>
                <a:effectLst/>
                <a:highlight>
                  <a:srgbClr val="FFFF00"/>
                </a:highlight>
                <a:ea typeface="Calibri" panose="020F0502020204030204" pitchFamily="34" charset="0"/>
                <a:cs typeface="Arial" panose="020B0604020202020204" pitchFamily="34" charset="0"/>
              </a:rPr>
              <a:t>будет способствовать повышению качества образования в целом. </a:t>
            </a:r>
          </a:p>
          <a:p>
            <a:pPr marL="0" indent="0" algn="just">
              <a:lnSpc>
                <a:spcPct val="115000"/>
              </a:lnSpc>
              <a:spcAft>
                <a:spcPts val="1000"/>
              </a:spcAft>
              <a:buNone/>
            </a:pPr>
            <a:r>
              <a:rPr lang="ru-RU" sz="1800" dirty="0">
                <a:solidFill>
                  <a:srgbClr val="000000"/>
                </a:solidFill>
                <a:effectLst/>
                <a:ea typeface="Calibri" panose="020F0502020204030204" pitchFamily="34" charset="0"/>
                <a:cs typeface="Arial" panose="020B0604020202020204" pitchFamily="34" charset="0"/>
              </a:rPr>
              <a:t>Как установили ученые, </a:t>
            </a:r>
            <a:r>
              <a:rPr lang="ru-RU" sz="1800" dirty="0">
                <a:solidFill>
                  <a:srgbClr val="000000"/>
                </a:solidFill>
                <a:effectLst/>
                <a:highlight>
                  <a:srgbClr val="FFFF00"/>
                </a:highlight>
                <a:ea typeface="Calibri" panose="020F0502020204030204" pitchFamily="34" charset="0"/>
                <a:cs typeface="Arial" panose="020B0604020202020204" pitchFamily="34" charset="0"/>
              </a:rPr>
              <a:t>на успеваемость ученика влияет около 200 факторов. Фактор №1 – это навык чтения</a:t>
            </a:r>
            <a:r>
              <a:rPr lang="ru-RU" sz="1800" dirty="0">
                <a:solidFill>
                  <a:srgbClr val="000000"/>
                </a:solidFill>
                <a:effectLst/>
                <a:ea typeface="Calibri" panose="020F0502020204030204" pitchFamily="34" charset="0"/>
                <a:cs typeface="Arial" panose="020B0604020202020204" pitchFamily="34" charset="0"/>
              </a:rPr>
              <a:t>, который гораздо сильнее влияет на успеваемость, чем все вместе взятые.</a:t>
            </a:r>
            <a:endParaRPr lang="ru-RU" sz="1800" dirty="0">
              <a:effectLst/>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1FB8B80C-90F4-456C-A1C2-B3F3B9EBBA7D}"/>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70625" y="1228201"/>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21037128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TextBox 10">
            <a:extLst>
              <a:ext uri="{FF2B5EF4-FFF2-40B4-BE49-F238E27FC236}">
                <a16:creationId xmlns:a16="http://schemas.microsoft.com/office/drawing/2014/main" id="{672F2206-E03D-4192-9EED-C4B15F8E1DCB}"/>
              </a:ext>
            </a:extLst>
          </p:cNvPr>
          <p:cNvSpPr txBox="1"/>
          <p:nvPr/>
        </p:nvSpPr>
        <p:spPr>
          <a:xfrm>
            <a:off x="2972424" y="632574"/>
            <a:ext cx="8390994" cy="6132769"/>
          </a:xfrm>
          <a:prstGeom prst="rect">
            <a:avLst/>
          </a:prstGeom>
          <a:noFill/>
        </p:spPr>
        <p:txBody>
          <a:bodyPr wrap="square" rtlCol="0">
            <a:spAutoFit/>
          </a:bodyPr>
          <a:lstStyle/>
          <a:p>
            <a:endParaRPr lang="ru-RU" sz="1800" dirty="0"/>
          </a:p>
          <a:p>
            <a:r>
              <a:rPr lang="ru-RU" sz="1800" dirty="0"/>
              <a:t>КРИЗИС ЧТЕНИЯ («критический предел пренебрежения чтением») - одна из тревожных общемировых (в том числе – общероссийских) тенденций. </a:t>
            </a:r>
            <a:br>
              <a:rPr lang="ru-RU" sz="1800" dirty="0">
                <a:solidFill>
                  <a:schemeClr val="tx1"/>
                </a:solidFill>
              </a:rPr>
            </a:br>
            <a:br>
              <a:rPr lang="ru-RU" sz="1800" dirty="0">
                <a:solidFill>
                  <a:schemeClr val="tx1"/>
                </a:solidFill>
              </a:rPr>
            </a:br>
            <a:r>
              <a:rPr lang="ru-RU" sz="1800" dirty="0">
                <a:solidFill>
                  <a:schemeClr val="tx1"/>
                </a:solidFill>
              </a:rPr>
              <a:t>Конец 80-х – начало 90-х годов </a:t>
            </a:r>
            <a:r>
              <a:rPr lang="en-US" sz="1800" dirty="0">
                <a:solidFill>
                  <a:schemeClr val="tx1"/>
                </a:solidFill>
              </a:rPr>
              <a:t>XX</a:t>
            </a:r>
            <a:r>
              <a:rPr lang="ru-RU" sz="1800" dirty="0">
                <a:solidFill>
                  <a:schemeClr val="tx1"/>
                </a:solidFill>
              </a:rPr>
              <a:t> столетия.</a:t>
            </a:r>
            <a:br>
              <a:rPr lang="ru-RU" sz="1800" dirty="0">
                <a:solidFill>
                  <a:schemeClr val="tx1"/>
                </a:solidFill>
              </a:rPr>
            </a:br>
            <a:endParaRPr lang="ru-RU" sz="1800" dirty="0">
              <a:solidFill>
                <a:schemeClr val="tx1"/>
              </a:solidFill>
            </a:endParaRPr>
          </a:p>
          <a:p>
            <a:r>
              <a:rPr lang="ru-RU" u="sng" dirty="0"/>
              <a:t>Учителя-новаторы.</a:t>
            </a:r>
          </a:p>
          <a:p>
            <a:r>
              <a:rPr lang="ru-RU" sz="1800" dirty="0">
                <a:solidFill>
                  <a:schemeClr val="tx1"/>
                </a:solidFill>
              </a:rPr>
              <a:t>Шалва Александрович Амонашвили</a:t>
            </a:r>
          </a:p>
          <a:p>
            <a:endParaRPr lang="ru-RU" dirty="0"/>
          </a:p>
          <a:p>
            <a:r>
              <a:rPr lang="ru-RU" sz="1800" dirty="0">
                <a:solidFill>
                  <a:schemeClr val="tx1"/>
                </a:solidFill>
              </a:rPr>
              <a:t>Расписание уроков в школе Амонашвили:</a:t>
            </a:r>
          </a:p>
          <a:p>
            <a:pPr>
              <a:lnSpc>
                <a:spcPct val="150000"/>
              </a:lnSpc>
            </a:pPr>
            <a:r>
              <a:rPr lang="ru-RU" sz="1600" dirty="0">
                <a:solidFill>
                  <a:schemeClr val="tx1"/>
                </a:solidFill>
              </a:rPr>
              <a:t>Урок </a:t>
            </a:r>
            <a:r>
              <a:rPr lang="ru-RU" sz="1600" b="1" dirty="0">
                <a:solidFill>
                  <a:schemeClr val="tx1"/>
                </a:solidFill>
              </a:rPr>
              <a:t>познавательного</a:t>
            </a:r>
            <a:r>
              <a:rPr lang="ru-RU" sz="1600" dirty="0">
                <a:solidFill>
                  <a:schemeClr val="tx1"/>
                </a:solidFill>
              </a:rPr>
              <a:t> чтения</a:t>
            </a:r>
            <a:br>
              <a:rPr lang="ru-RU" sz="1600" dirty="0">
                <a:solidFill>
                  <a:schemeClr val="tx1"/>
                </a:solidFill>
              </a:rPr>
            </a:br>
            <a:r>
              <a:rPr lang="ru-RU" sz="1600" dirty="0">
                <a:solidFill>
                  <a:schemeClr val="tx1"/>
                </a:solidFill>
              </a:rPr>
              <a:t>Урок </a:t>
            </a:r>
            <a:r>
              <a:rPr lang="ru-RU" sz="1600" b="1" dirty="0" err="1">
                <a:solidFill>
                  <a:schemeClr val="tx1"/>
                </a:solidFill>
              </a:rPr>
              <a:t>письменноречевой</a:t>
            </a:r>
            <a:r>
              <a:rPr lang="ru-RU" sz="1600" b="1" dirty="0">
                <a:solidFill>
                  <a:schemeClr val="tx1"/>
                </a:solidFill>
              </a:rPr>
              <a:t> деятельности</a:t>
            </a:r>
            <a:br>
              <a:rPr lang="ru-RU" sz="1600" dirty="0">
                <a:solidFill>
                  <a:schemeClr val="tx1"/>
                </a:solidFill>
              </a:rPr>
            </a:br>
            <a:r>
              <a:rPr lang="ru-RU" sz="1600" dirty="0">
                <a:solidFill>
                  <a:schemeClr val="tx1"/>
                </a:solidFill>
              </a:rPr>
              <a:t>Уроки математического </a:t>
            </a:r>
            <a:r>
              <a:rPr lang="ru-RU" sz="1600" b="1" dirty="0">
                <a:solidFill>
                  <a:schemeClr val="tx1"/>
                </a:solidFill>
              </a:rPr>
              <a:t>воображения</a:t>
            </a:r>
            <a:br>
              <a:rPr lang="ru-RU" sz="1600" dirty="0">
                <a:solidFill>
                  <a:schemeClr val="tx1"/>
                </a:solidFill>
              </a:rPr>
            </a:br>
            <a:r>
              <a:rPr lang="ru-RU" sz="1600" dirty="0">
                <a:solidFill>
                  <a:schemeClr val="tx1"/>
                </a:solidFill>
              </a:rPr>
              <a:t>Уроки </a:t>
            </a:r>
            <a:r>
              <a:rPr lang="ru-RU" sz="1600" b="1" dirty="0">
                <a:solidFill>
                  <a:schemeClr val="tx1"/>
                </a:solidFill>
              </a:rPr>
              <a:t>духовной жизни</a:t>
            </a:r>
            <a:br>
              <a:rPr lang="ru-RU" sz="1600" dirty="0">
                <a:solidFill>
                  <a:schemeClr val="tx1"/>
                </a:solidFill>
              </a:rPr>
            </a:br>
            <a:r>
              <a:rPr lang="ru-RU" sz="1600" dirty="0">
                <a:solidFill>
                  <a:schemeClr val="tx1"/>
                </a:solidFill>
              </a:rPr>
              <a:t>Уроки </a:t>
            </a:r>
            <a:r>
              <a:rPr lang="ru-RU" sz="1600" b="1" dirty="0">
                <a:solidFill>
                  <a:schemeClr val="tx1"/>
                </a:solidFill>
              </a:rPr>
              <a:t>постижения красоты</a:t>
            </a:r>
          </a:p>
          <a:p>
            <a:pPr>
              <a:lnSpc>
                <a:spcPct val="150000"/>
              </a:lnSpc>
            </a:pPr>
            <a:endParaRPr lang="ru-RU" sz="1600" b="1" dirty="0"/>
          </a:p>
          <a:p>
            <a:pPr>
              <a:lnSpc>
                <a:spcPct val="150000"/>
              </a:lnSpc>
            </a:pPr>
            <a:r>
              <a:rPr lang="ru-RU" dirty="0"/>
              <a:t>100 книг для обязательного чтения</a:t>
            </a:r>
          </a:p>
          <a:p>
            <a:pPr>
              <a:lnSpc>
                <a:spcPct val="150000"/>
              </a:lnSpc>
            </a:pPr>
            <a:endParaRPr lang="ru-RU" b="1" dirty="0"/>
          </a:p>
        </p:txBody>
      </p:sp>
      <p:pic>
        <p:nvPicPr>
          <p:cNvPr id="9" name="Рисунок 8">
            <a:extLst>
              <a:ext uri="{FF2B5EF4-FFF2-40B4-BE49-F238E27FC236}">
                <a16:creationId xmlns:a16="http://schemas.microsoft.com/office/drawing/2014/main" id="{FBB9131F-BF6A-4536-A66C-BCF1A6848A6A}"/>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2651" y="2927320"/>
            <a:ext cx="1291862" cy="1328027"/>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5661199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TextBox 10">
            <a:extLst>
              <a:ext uri="{FF2B5EF4-FFF2-40B4-BE49-F238E27FC236}">
                <a16:creationId xmlns:a16="http://schemas.microsoft.com/office/drawing/2014/main" id="{672F2206-E03D-4192-9EED-C4B15F8E1DCB}"/>
              </a:ext>
            </a:extLst>
          </p:cNvPr>
          <p:cNvSpPr txBox="1"/>
          <p:nvPr/>
        </p:nvSpPr>
        <p:spPr>
          <a:xfrm>
            <a:off x="2708694" y="632574"/>
            <a:ext cx="8945750" cy="5355312"/>
          </a:xfrm>
          <a:prstGeom prst="rect">
            <a:avLst/>
          </a:prstGeom>
          <a:noFill/>
        </p:spPr>
        <p:txBody>
          <a:bodyPr wrap="square" rtlCol="0">
            <a:spAutoFit/>
          </a:bodyPr>
          <a:lstStyle/>
          <a:p>
            <a:endParaRPr lang="ru-RU" dirty="0"/>
          </a:p>
          <a:p>
            <a:r>
              <a:rPr lang="ru-RU" dirty="0"/>
              <a:t>Согласно результатам международного исследования читательской грамотности, </a:t>
            </a:r>
            <a:r>
              <a:rPr lang="ru-RU" u="sng" dirty="0">
                <a:highlight>
                  <a:srgbClr val="FFFF00"/>
                </a:highlight>
              </a:rPr>
              <a:t>27% российских школьников овладели 2-3 уровнями читательской грамотности</a:t>
            </a:r>
            <a:r>
              <a:rPr lang="ru-RU" dirty="0"/>
              <a:t>. </a:t>
            </a:r>
          </a:p>
          <a:p>
            <a:endParaRPr lang="ru-RU" dirty="0"/>
          </a:p>
          <a:p>
            <a:r>
              <a:rPr lang="ru-RU" dirty="0"/>
              <a:t>В то время как </a:t>
            </a:r>
            <a:r>
              <a:rPr lang="ru-RU" u="sng" dirty="0">
                <a:highlight>
                  <a:srgbClr val="FFFF00"/>
                </a:highlight>
              </a:rPr>
              <a:t>2-ой уровень считается минимальным, пороговым </a:t>
            </a:r>
            <a:r>
              <a:rPr lang="ru-RU" dirty="0"/>
              <a:t>условием </a:t>
            </a:r>
            <a:r>
              <a:rPr lang="ru-RU" dirty="0">
                <a:highlight>
                  <a:srgbClr val="FFFF00"/>
                </a:highlight>
              </a:rPr>
              <a:t>успешного функционирования современного взрослого человека в обыденной жизни.</a:t>
            </a:r>
            <a:r>
              <a:rPr lang="ru-RU" dirty="0"/>
              <a:t> </a:t>
            </a:r>
          </a:p>
          <a:p>
            <a:endParaRPr lang="ru-RU" dirty="0"/>
          </a:p>
          <a:p>
            <a:r>
              <a:rPr lang="ru-RU" dirty="0"/>
              <a:t>Канадские исследователи, проследившие жизненные траектории учащихся, которые в PISA-2000 </a:t>
            </a:r>
            <a:r>
              <a:rPr lang="ru-RU" dirty="0">
                <a:highlight>
                  <a:srgbClr val="FFFF00"/>
                </a:highlight>
              </a:rPr>
              <a:t>не достигли 2-го уровня, показали, что эти молодые люди в большинстве своем </a:t>
            </a:r>
            <a:r>
              <a:rPr lang="ru-RU" u="sng" dirty="0">
                <a:highlight>
                  <a:srgbClr val="FFFF00"/>
                </a:highlight>
              </a:rPr>
              <a:t>заняли низшие ниши на рынке труда и не смогли продолжить образование</a:t>
            </a:r>
            <a:r>
              <a:rPr lang="ru-RU" dirty="0"/>
              <a:t>. Читатели, </a:t>
            </a:r>
            <a:r>
              <a:rPr lang="ru-RU" dirty="0">
                <a:highlight>
                  <a:srgbClr val="FFFF00"/>
                </a:highlight>
              </a:rPr>
              <a:t>достигшие 5-го уровня читательской грамотности, уже сегодня </a:t>
            </a:r>
            <a:r>
              <a:rPr lang="ru-RU" u="sng" dirty="0">
                <a:highlight>
                  <a:srgbClr val="FFFF00"/>
                </a:highlight>
              </a:rPr>
              <a:t>входят в потенциал нации</a:t>
            </a:r>
            <a:r>
              <a:rPr lang="ru-RU" dirty="0"/>
              <a:t>. Они в высшей степени готовы к дальнейшему образованию и могут войти в число профессионалов мирового класса, от которых будет зависеть экономическое и социальное развитие страны. </a:t>
            </a:r>
          </a:p>
          <a:p>
            <a:r>
              <a:rPr lang="ru-RU" dirty="0"/>
              <a:t>Вместе с тем, </a:t>
            </a:r>
            <a:r>
              <a:rPr lang="ru-RU" u="sng" dirty="0">
                <a:highlight>
                  <a:srgbClr val="FFFF00"/>
                </a:highlight>
              </a:rPr>
              <a:t>количество школьников, достигших этого показателя, не превышает 3%. </a:t>
            </a:r>
          </a:p>
        </p:txBody>
      </p:sp>
    </p:spTree>
    <p:extLst>
      <p:ext uri="{BB962C8B-B14F-4D97-AF65-F5344CB8AC3E}">
        <p14:creationId xmlns:p14="http://schemas.microsoft.com/office/powerpoint/2010/main" val="8641228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2" name="TextBox 1">
            <a:extLst>
              <a:ext uri="{FF2B5EF4-FFF2-40B4-BE49-F238E27FC236}">
                <a16:creationId xmlns:a16="http://schemas.microsoft.com/office/drawing/2014/main" id="{7BAB0FC2-001A-4E19-8073-CFE2C1F3C980}"/>
              </a:ext>
            </a:extLst>
          </p:cNvPr>
          <p:cNvSpPr txBox="1"/>
          <p:nvPr/>
        </p:nvSpPr>
        <p:spPr>
          <a:xfrm>
            <a:off x="2777706" y="1300947"/>
            <a:ext cx="8905811" cy="2585323"/>
          </a:xfrm>
          <a:prstGeom prst="rect">
            <a:avLst/>
          </a:prstGeom>
          <a:noFill/>
        </p:spPr>
        <p:txBody>
          <a:bodyPr wrap="square" rtlCol="0">
            <a:spAutoFit/>
          </a:bodyPr>
          <a:lstStyle/>
          <a:p>
            <a:r>
              <a:rPr lang="ru-RU" sz="1800" dirty="0">
                <a:effectLst/>
                <a:highlight>
                  <a:srgbClr val="FFFF00"/>
                </a:highlight>
                <a:latin typeface="Century Gothic" panose="020B0502020202020204" pitchFamily="34" charset="0"/>
                <a:ea typeface="Calibri" panose="020F0502020204030204" pitchFamily="34" charset="0"/>
                <a:cs typeface="Times New Roman" panose="02020603050405020304" pitchFamily="18" charset="0"/>
              </a:rPr>
              <a:t>Опыт чтения стал приравниваться </a:t>
            </a:r>
            <a:r>
              <a:rPr lang="ru-RU" sz="1800" u="sng" dirty="0">
                <a:effectLst/>
                <a:highlight>
                  <a:srgbClr val="FFFF00"/>
                </a:highlight>
                <a:latin typeface="Century Gothic" panose="020B0502020202020204" pitchFamily="34" charset="0"/>
                <a:ea typeface="Calibri" panose="020F0502020204030204" pitchFamily="34" charset="0"/>
                <a:cs typeface="Times New Roman" panose="02020603050405020304" pitchFamily="18" charset="0"/>
              </a:rPr>
              <a:t>к накоплению человеческого капитала </a:t>
            </a:r>
            <a:r>
              <a:rPr lang="ru-RU" sz="1800" dirty="0">
                <a:effectLst/>
                <a:latin typeface="Century Gothic" panose="020B0502020202020204" pitchFamily="34" charset="0"/>
                <a:ea typeface="Calibri" panose="020F0502020204030204" pitchFamily="34" charset="0"/>
                <a:cs typeface="Times New Roman" panose="02020603050405020304" pitchFamily="18" charset="0"/>
              </a:rPr>
              <a:t>— капитала знаний, интеллекта, опыта общения и творческой реализации личности.</a:t>
            </a:r>
            <a:br>
              <a:rPr lang="ru-RU" sz="1800" dirty="0">
                <a:effectLst/>
                <a:latin typeface="Century Gothic" panose="020B0502020202020204" pitchFamily="34" charset="0"/>
                <a:ea typeface="Calibri" panose="020F0502020204030204" pitchFamily="34" charset="0"/>
                <a:cs typeface="Times New Roman" panose="02020603050405020304" pitchFamily="18" charset="0"/>
              </a:rPr>
            </a:br>
            <a:endParaRPr lang="ru-RU" sz="1800" dirty="0">
              <a:effectLst/>
              <a:latin typeface="Century Gothic" panose="020B0502020202020204" pitchFamily="34" charset="0"/>
              <a:ea typeface="Calibri" panose="020F0502020204030204" pitchFamily="34" charset="0"/>
              <a:cs typeface="Times New Roman" panose="02020603050405020304" pitchFamily="18" charset="0"/>
            </a:endParaRPr>
          </a:p>
          <a:p>
            <a:r>
              <a:rPr lang="ru-RU" sz="1800" dirty="0">
                <a:effectLst/>
                <a:latin typeface="Century Gothic" panose="020B0502020202020204" pitchFamily="34" charset="0"/>
                <a:ea typeface="Calibri" panose="020F0502020204030204" pitchFamily="34" charset="0"/>
                <a:cs typeface="Times New Roman" panose="02020603050405020304" pitchFamily="18" charset="0"/>
              </a:rPr>
              <a:t>Этот прагматичный термин — "человеческий капитал" — вошел в последнее время в нашу лексику. Он отвечает духу деловой жизни современной России. Как и финансовый, человеческий капитал, базирующийся на чтении, способен накапливаться и использоваться, им можно щедро делиться с другими и от этого он не будет иссякать.</a:t>
            </a:r>
            <a:endParaRPr lang="ru-RU" dirty="0">
              <a:latin typeface="Century Gothic" panose="020B0502020202020204" pitchFamily="34" charset="0"/>
            </a:endParaRPr>
          </a:p>
        </p:txBody>
      </p:sp>
    </p:spTree>
    <p:extLst>
      <p:ext uri="{BB962C8B-B14F-4D97-AF65-F5344CB8AC3E}">
        <p14:creationId xmlns:p14="http://schemas.microsoft.com/office/powerpoint/2010/main" val="2166616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537437" y="978612"/>
            <a:ext cx="8915400" cy="4784900"/>
          </a:xfrm>
          <a:prstGeom prst="rect">
            <a:avLst/>
          </a:prstGeom>
          <a:noFill/>
        </p:spPr>
        <p:txBody>
          <a:bodyPr wrap="square" rtlCol="0">
            <a:spAutoFit/>
          </a:bodyPr>
          <a:lstStyle/>
          <a:p>
            <a:pPr algn="just">
              <a:lnSpc>
                <a:spcPct val="115000"/>
              </a:lnSpc>
              <a:spcAft>
                <a:spcPts val="1000"/>
              </a:spcAft>
            </a:pPr>
            <a:r>
              <a:rPr lang="ru-RU" sz="1400" dirty="0">
                <a:solidFill>
                  <a:srgbClr val="000000"/>
                </a:solidFill>
                <a:effectLst/>
                <a:ea typeface="Calibri" panose="020F0502020204030204" pitchFamily="34" charset="0"/>
                <a:cs typeface="Arial" panose="020B0604020202020204" pitchFamily="34" charset="0"/>
              </a:rPr>
              <a:t>Расширяющееся внедрение интерактивных, дистанционных форм обучения не будет успешным без овладения школьниками </a:t>
            </a:r>
            <a:r>
              <a:rPr lang="ru-RU" sz="1400" b="1" dirty="0">
                <a:solidFill>
                  <a:srgbClr val="000000"/>
                </a:solidFill>
                <a:effectLst/>
                <a:ea typeface="Calibri" panose="020F0502020204030204" pitchFamily="34" charset="0"/>
                <a:cs typeface="Arial" panose="020B0604020202020204" pitchFamily="34" charset="0"/>
              </a:rPr>
              <a:t>навыками смыслового чтения как основы самообучения</a:t>
            </a:r>
            <a:r>
              <a:rPr lang="ru-RU" sz="1400" dirty="0">
                <a:solidFill>
                  <a:srgbClr val="000000"/>
                </a:solidFill>
                <a:effectLst/>
                <a:ea typeface="Calibri" panose="020F0502020204030204" pitchFamily="34" charset="0"/>
                <a:cs typeface="Arial" panose="020B0604020202020204" pitchFamily="34" charset="0"/>
              </a:rPr>
              <a:t>, которое составляет фундамент новых форм получения образования.</a:t>
            </a:r>
            <a:endParaRPr lang="ru-RU" sz="1400" dirty="0">
              <a:effectLst/>
              <a:ea typeface="Calibri" panose="020F0502020204030204" pitchFamily="34" charset="0"/>
              <a:cs typeface="Times New Roman" panose="02020603050405020304" pitchFamily="18" charset="0"/>
            </a:endParaRPr>
          </a:p>
          <a:p>
            <a:pPr algn="just">
              <a:lnSpc>
                <a:spcPct val="115000"/>
              </a:lnSpc>
              <a:spcAft>
                <a:spcPts val="1000"/>
              </a:spcAft>
            </a:pPr>
            <a:r>
              <a:rPr lang="ru-RU" sz="1400" dirty="0">
                <a:solidFill>
                  <a:srgbClr val="000000"/>
                </a:solidFill>
                <a:effectLst/>
                <a:ea typeface="Calibri" panose="020F0502020204030204" pitchFamily="34" charset="0"/>
                <a:cs typeface="Arial" panose="020B0604020202020204" pitchFamily="34" charset="0"/>
              </a:rPr>
              <a:t>Безусловно, пути выхода из читательского кризиса неоднозначны, но главным звеном в этом сложном процессе является </a:t>
            </a:r>
            <a:r>
              <a:rPr lang="ru-RU" sz="1400" b="1" dirty="0">
                <a:solidFill>
                  <a:srgbClr val="000000"/>
                </a:solidFill>
                <a:effectLst/>
                <a:ea typeface="Calibri" panose="020F0502020204030204" pitchFamily="34" charset="0"/>
                <a:cs typeface="Arial" panose="020B0604020202020204" pitchFamily="34" charset="0"/>
              </a:rPr>
              <a:t>возрождение системы педагогического руководства  формированием грамотного читателя в школе</a:t>
            </a:r>
            <a:r>
              <a:rPr lang="ru-RU" sz="1400" dirty="0">
                <a:solidFill>
                  <a:srgbClr val="000000"/>
                </a:solidFill>
                <a:effectLst/>
                <a:ea typeface="Calibri" panose="020F0502020204030204" pitchFamily="34" charset="0"/>
                <a:cs typeface="Arial" panose="020B0604020202020204" pitchFamily="34" charset="0"/>
              </a:rPr>
              <a:t>, системы, основанной на разумном сочетании методических традиций, лучшего опыта учителей.</a:t>
            </a:r>
            <a:endParaRPr lang="ru-RU" sz="1400" dirty="0">
              <a:effectLst/>
              <a:ea typeface="Calibri" panose="020F0502020204030204" pitchFamily="34" charset="0"/>
              <a:cs typeface="Times New Roman" panose="02020603050405020304" pitchFamily="18" charset="0"/>
            </a:endParaRPr>
          </a:p>
          <a:p>
            <a:pPr algn="just">
              <a:lnSpc>
                <a:spcPct val="115000"/>
              </a:lnSpc>
              <a:spcAft>
                <a:spcPts val="1000"/>
              </a:spcAft>
            </a:pPr>
            <a:r>
              <a:rPr lang="ru-RU" sz="1400" dirty="0">
                <a:solidFill>
                  <a:srgbClr val="000000"/>
                </a:solidFill>
                <a:effectLst/>
                <a:ea typeface="Calibri" panose="020F0502020204030204" pitchFamily="34" charset="0"/>
                <a:cs typeface="Arial" panose="020B0604020202020204" pitchFamily="34" charset="0"/>
              </a:rPr>
              <a:t>Школе необходимо научить детей работать не только с печатными, но и с электронными и аудио изданиями. Все это связано с таким понятием как функциональная грамотность – способность человека использовать умения чтения и письма в условиях получения информации из текста и в целях передачи такой информации. </a:t>
            </a:r>
          </a:p>
          <a:p>
            <a:pPr algn="just">
              <a:lnSpc>
                <a:spcPct val="115000"/>
              </a:lnSpc>
              <a:spcAft>
                <a:spcPts val="1000"/>
              </a:spcAft>
            </a:pPr>
            <a:r>
              <a:rPr lang="ru-RU" sz="1400" dirty="0">
                <a:solidFill>
                  <a:srgbClr val="000000"/>
                </a:solidFill>
                <a:effectLst/>
                <a:ea typeface="Calibri" panose="020F0502020204030204" pitchFamily="34" charset="0"/>
                <a:cs typeface="Arial" panose="020B0604020202020204" pitchFamily="34" charset="0"/>
              </a:rPr>
              <a:t>Это отличается от элементарной грамотности как способности личности читать, понимать, составлять простые короткие тексты и осуществлять простейшие арифметические действия. В этом плане интересны слова </a:t>
            </a:r>
            <a:r>
              <a:rPr lang="ru-RU" sz="1400" dirty="0" err="1">
                <a:solidFill>
                  <a:srgbClr val="000000"/>
                </a:solidFill>
                <a:effectLst/>
                <a:ea typeface="Calibri" panose="020F0502020204030204" pitchFamily="34" charset="0"/>
                <a:cs typeface="Arial" panose="020B0604020202020204" pitchFamily="34" charset="0"/>
              </a:rPr>
              <a:t>Алвина</a:t>
            </a:r>
            <a:r>
              <a:rPr lang="ru-RU" sz="1400" dirty="0">
                <a:solidFill>
                  <a:srgbClr val="000000"/>
                </a:solidFill>
                <a:effectLst/>
                <a:ea typeface="Calibri" panose="020F0502020204030204" pitchFamily="34" charset="0"/>
                <a:cs typeface="Arial" panose="020B0604020202020204" pitchFamily="34" charset="0"/>
              </a:rPr>
              <a:t> </a:t>
            </a:r>
            <a:r>
              <a:rPr lang="ru-RU" sz="1400" dirty="0" err="1">
                <a:solidFill>
                  <a:srgbClr val="000000"/>
                </a:solidFill>
                <a:effectLst/>
                <a:ea typeface="Calibri" panose="020F0502020204030204" pitchFamily="34" charset="0"/>
                <a:cs typeface="Arial" panose="020B0604020202020204" pitchFamily="34" charset="0"/>
              </a:rPr>
              <a:t>Тофлера</a:t>
            </a:r>
            <a:r>
              <a:rPr lang="ru-RU" sz="1400" dirty="0">
                <a:solidFill>
                  <a:srgbClr val="000000"/>
                </a:solidFill>
                <a:effectLst/>
                <a:ea typeface="Calibri" panose="020F0502020204030204" pitchFamily="34" charset="0"/>
                <a:cs typeface="Arial" panose="020B0604020202020204" pitchFamily="34" charset="0"/>
              </a:rPr>
              <a:t>: </a:t>
            </a:r>
            <a:r>
              <a:rPr lang="ru-RU" sz="1400" b="1" dirty="0">
                <a:solidFill>
                  <a:srgbClr val="000000"/>
                </a:solidFill>
                <a:effectLst/>
                <a:ea typeface="Calibri" panose="020F0502020204030204" pitchFamily="34" charset="0"/>
                <a:cs typeface="Arial" panose="020B0604020202020204" pitchFamily="34" charset="0"/>
              </a:rPr>
              <a:t>«В 21 веке безграмотным будет считаться не тот, кто не умеет читать и писать, а тот, кто не умеет учиться и переучиваться, используя умения читать и писать».</a:t>
            </a:r>
            <a:endParaRPr lang="ru-RU" sz="1400" b="1" dirty="0">
              <a:effectLst/>
              <a:ea typeface="Calibri" panose="020F0502020204030204" pitchFamily="34" charset="0"/>
              <a:cs typeface="Times New Roman" panose="02020603050405020304" pitchFamily="18" charset="0"/>
            </a:endParaRPr>
          </a:p>
          <a:p>
            <a:endParaRPr lang="ru-RU" sz="1400" dirty="0"/>
          </a:p>
        </p:txBody>
      </p:sp>
    </p:spTree>
    <p:extLst>
      <p:ext uri="{BB962C8B-B14F-4D97-AF65-F5344CB8AC3E}">
        <p14:creationId xmlns:p14="http://schemas.microsoft.com/office/powerpoint/2010/main" val="33155480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099832" y="787708"/>
            <a:ext cx="9614516" cy="6001643"/>
          </a:xfrm>
          <a:prstGeom prst="rect">
            <a:avLst/>
          </a:prstGeom>
          <a:noFill/>
        </p:spPr>
        <p:txBody>
          <a:bodyPr wrap="square" rtlCol="0">
            <a:spAutoFit/>
          </a:bodyPr>
          <a:lstStyle/>
          <a:p>
            <a:pPr marL="270510" indent="-270510" algn="just">
              <a:tabLst>
                <a:tab pos="270510" algn="l"/>
              </a:tabLst>
            </a:pPr>
            <a:r>
              <a:rPr lang="ru-RU" sz="1600" dirty="0">
                <a:solidFill>
                  <a:srgbClr val="244061"/>
                </a:solidFill>
                <a:effectLst/>
                <a:ea typeface="Calibri" panose="020F0502020204030204" pitchFamily="34" charset="0"/>
                <a:cs typeface="Times New Roman" panose="02020603050405020304" pitchFamily="18" charset="0"/>
              </a:rPr>
              <a:t>В основе международного исследования PISA сформулировано понятие </a:t>
            </a:r>
            <a:r>
              <a:rPr lang="ru-RU" sz="1600" b="1" dirty="0">
                <a:solidFill>
                  <a:srgbClr val="244061"/>
                </a:solidFill>
                <a:effectLst/>
                <a:highlight>
                  <a:srgbClr val="FFFF00"/>
                </a:highlight>
                <a:ea typeface="Calibri" panose="020F0502020204030204" pitchFamily="34" charset="0"/>
                <a:cs typeface="Times New Roman" panose="02020603050405020304" pitchFamily="18" charset="0"/>
              </a:rPr>
              <a:t>читательской грамотности</a:t>
            </a:r>
            <a:r>
              <a:rPr lang="ru-RU" sz="1600" dirty="0">
                <a:solidFill>
                  <a:srgbClr val="244061"/>
                </a:solidFill>
                <a:effectLst/>
                <a:highlight>
                  <a:srgbClr val="FFFF00"/>
                </a:highlight>
                <a:ea typeface="Calibri" panose="020F0502020204030204" pitchFamily="34" charset="0"/>
                <a:cs typeface="Times New Roman" panose="02020603050405020304" pitchFamily="18" charset="0"/>
              </a:rPr>
              <a:t> — способность человека понимать и использовать письменные тексты, размышлять о них и заниматься чтением для того, чтобы достигать своих целей, расширять свои знания и возможности, участвовать в социальной жизни.</a:t>
            </a:r>
            <a:endParaRPr lang="ru-RU" sz="1600" dirty="0">
              <a:effectLst/>
              <a:highlight>
                <a:srgbClr val="FFFF00"/>
              </a:highlight>
              <a:ea typeface="Times New Roman" panose="02020603050405020304" pitchFamily="18" charset="0"/>
            </a:endParaRPr>
          </a:p>
          <a:p>
            <a:pPr marL="270510" indent="-270510" algn="just">
              <a:tabLst>
                <a:tab pos="270510" algn="l"/>
              </a:tabLst>
            </a:pPr>
            <a:r>
              <a:rPr lang="ru-RU" sz="1600" dirty="0">
                <a:solidFill>
                  <a:srgbClr val="244061"/>
                </a:solidFill>
                <a:effectLst/>
                <a:ea typeface="Calibri" panose="020F0502020204030204" pitchFamily="34" charset="0"/>
                <a:cs typeface="Times New Roman" panose="02020603050405020304" pitchFamily="18" charset="0"/>
              </a:rPr>
              <a:t>Развитый читатель не только умеет читать, но и ценит чтение, активно использует его при решении самых разных задач. Поэтому </a:t>
            </a:r>
            <a:r>
              <a:rPr lang="ru-RU" sz="1600" b="1" dirty="0">
                <a:solidFill>
                  <a:srgbClr val="244061"/>
                </a:solidFill>
                <a:effectLst/>
                <a:ea typeface="Calibri" panose="020F0502020204030204" pitchFamily="34" charset="0"/>
                <a:cs typeface="Times New Roman" panose="02020603050405020304" pitchFamily="18" charset="0"/>
              </a:rPr>
              <a:t>цель обучения</a:t>
            </a:r>
            <a:r>
              <a:rPr lang="ru-RU" sz="1600" dirty="0">
                <a:solidFill>
                  <a:srgbClr val="244061"/>
                </a:solidFill>
                <a:effectLst/>
                <a:ea typeface="Calibri" panose="020F0502020204030204" pitchFamily="34" charset="0"/>
                <a:cs typeface="Times New Roman" panose="02020603050405020304" pitchFamily="18" charset="0"/>
              </a:rPr>
              <a:t> – культивировать и мастерство, и стремление к чтению.  Речь идет о мотивации чтения, которая включает группу эмоциональных и поведенческих характеристик читателя, таких как интерес, удовольствие от чтения, ощущение свободы выбора круга чтения, разнообразные и частые практики чтения, включенность в социальные отношения, опосредствованные текстами. </a:t>
            </a:r>
            <a:endParaRPr lang="ru-RU" sz="1600" dirty="0">
              <a:effectLst/>
              <a:ea typeface="Times New Roman" panose="02020603050405020304" pitchFamily="18" charset="0"/>
            </a:endParaRPr>
          </a:p>
          <a:p>
            <a:pPr marL="270510" indent="-270510" algn="just">
              <a:tabLst>
                <a:tab pos="270510" algn="l"/>
              </a:tabLst>
            </a:pPr>
            <a:r>
              <a:rPr lang="ru-RU" sz="1600" dirty="0">
                <a:solidFill>
                  <a:srgbClr val="244061"/>
                </a:solidFill>
                <a:effectLst/>
                <a:ea typeface="Calibri" panose="020F0502020204030204" pitchFamily="34" charset="0"/>
                <a:cs typeface="Times New Roman" panose="02020603050405020304" pitchFamily="18" charset="0"/>
              </a:rPr>
              <a:t> </a:t>
            </a:r>
            <a:endParaRPr lang="ru-RU" sz="1600" dirty="0">
              <a:effectLst/>
              <a:ea typeface="Times New Roman" panose="02020603050405020304" pitchFamily="18" charset="0"/>
            </a:endParaRPr>
          </a:p>
          <a:p>
            <a:pPr marL="270510" indent="-270510" algn="just">
              <a:tabLst>
                <a:tab pos="270510" algn="l"/>
              </a:tabLst>
            </a:pPr>
            <a:r>
              <a:rPr lang="ru-RU" sz="1600" dirty="0">
                <a:solidFill>
                  <a:srgbClr val="244061"/>
                </a:solidFill>
                <a:effectLst/>
                <a:ea typeface="Calibri" panose="020F0502020204030204" pitchFamily="34" charset="0"/>
                <a:cs typeface="Times New Roman" panose="02020603050405020304" pitchFamily="18" charset="0"/>
              </a:rPr>
              <a:t>Читательская грамотность помогает человеку «достигать своих целей, расширять свои знания и возможности», обеспечивая, например, возможность закончить учебное заведение или найти работу, а также удовлетворить менее конкретные и близкие желания – расширять и обогащать личную жизнь. Читательская грамотность помогает человеку «участвовать в социальной жизни», позволяя не только вносить вклад в жизнь общества, но и удовлетворять свои собственные нужды – и социальные, и культурные, и политические. </a:t>
            </a:r>
            <a:r>
              <a:rPr lang="ru-RU" sz="1600" dirty="0">
                <a:solidFill>
                  <a:srgbClr val="244061"/>
                </a:solidFill>
                <a:effectLst/>
                <a:highlight>
                  <a:srgbClr val="FFFF00"/>
                </a:highlight>
                <a:ea typeface="Calibri" panose="020F0502020204030204" pitchFamily="34" charset="0"/>
                <a:cs typeface="Times New Roman" panose="02020603050405020304" pitchFamily="18" charset="0"/>
              </a:rPr>
              <a:t>Грамотным людям, к примеру, легче ориентироваться в сложных институтах – медицинских, правовых, банковских. Им легче принимать разумные решения в гражданских выборах, </a:t>
            </a:r>
            <a:r>
              <a:rPr lang="ru-RU" sz="1600" dirty="0">
                <a:solidFill>
                  <a:srgbClr val="244061"/>
                </a:solidFill>
                <a:effectLst/>
                <a:ea typeface="Calibri" panose="020F0502020204030204" pitchFamily="34" charset="0"/>
                <a:cs typeface="Times New Roman" panose="02020603050405020304" pitchFamily="18" charset="0"/>
              </a:rPr>
              <a:t>так как читательская грамотность делает человека более критичным и независимым, создавая условия для личной свободы.</a:t>
            </a:r>
            <a:endParaRPr lang="ru-RU" sz="1600" dirty="0">
              <a:effectLst/>
              <a:ea typeface="Times New Roman" panose="02020603050405020304" pitchFamily="18" charset="0"/>
            </a:endParaRPr>
          </a:p>
          <a:p>
            <a:pPr marL="270510" indent="-270510" algn="just">
              <a:tabLst>
                <a:tab pos="270510" algn="l"/>
              </a:tabLst>
            </a:pPr>
            <a:r>
              <a:rPr lang="ru-RU" sz="18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a:t>
            </a:r>
            <a:endParaRPr lang="ru-RU" sz="18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6468985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668336" y="1022756"/>
            <a:ext cx="9099597" cy="5262979"/>
          </a:xfrm>
          <a:prstGeom prst="rect">
            <a:avLst/>
          </a:prstGeom>
          <a:noFill/>
        </p:spPr>
        <p:txBody>
          <a:bodyPr wrap="square" rtlCol="0">
            <a:spAutoFit/>
          </a:bodyPr>
          <a:lstStyle/>
          <a:p>
            <a:pPr marL="270510" indent="-270510" algn="just">
              <a:tabLst>
                <a:tab pos="270510" algn="l"/>
              </a:tabLst>
            </a:pPr>
            <a:r>
              <a:rPr lang="ru-RU" sz="1400" dirty="0">
                <a:effectLst/>
                <a:highlight>
                  <a:srgbClr val="FFFF00"/>
                </a:highlight>
                <a:ea typeface="Calibri" panose="020F0502020204030204" pitchFamily="34" charset="0"/>
                <a:cs typeface="Times New Roman" panose="02020603050405020304" pitchFamily="18" charset="0"/>
              </a:rPr>
              <a:t>Читательская грамотность важна не только для отдельных людей, но и для экономики тех стран, которые признали человеческий капитал основным ресурсом экономического развития.</a:t>
            </a:r>
            <a:endParaRPr lang="ru-RU" sz="1400" dirty="0">
              <a:effectLst/>
              <a:highlight>
                <a:srgbClr val="FFFF00"/>
              </a:highlight>
              <a:ea typeface="Times New Roman" panose="02020603050405020304" pitchFamily="18" charset="0"/>
            </a:endParaRPr>
          </a:p>
          <a:p>
            <a:pPr marL="270510" indent="-270510" algn="just">
              <a:tabLst>
                <a:tab pos="270510" algn="l"/>
              </a:tabLst>
            </a:pPr>
            <a:endParaRPr lang="ru-RU" sz="1400" b="1" dirty="0">
              <a:effectLst/>
              <a:ea typeface="Calibri" panose="020F0502020204030204" pitchFamily="34" charset="0"/>
              <a:cs typeface="Times New Roman" panose="02020603050405020304" pitchFamily="18" charset="0"/>
            </a:endParaRPr>
          </a:p>
          <a:p>
            <a:pPr marL="270510" indent="-270510" algn="just">
              <a:tabLst>
                <a:tab pos="270510" algn="l"/>
              </a:tabLst>
            </a:pPr>
            <a:r>
              <a:rPr lang="ru-RU" sz="1400" b="1" dirty="0">
                <a:effectLst/>
                <a:ea typeface="Calibri" panose="020F0502020204030204" pitchFamily="34" charset="0"/>
                <a:cs typeface="Times New Roman" panose="02020603050405020304" pitchFamily="18" charset="0"/>
              </a:rPr>
              <a:t>Чему должны учить? </a:t>
            </a:r>
            <a:r>
              <a:rPr lang="ru-RU" sz="1400" dirty="0">
                <a:effectLst/>
                <a:ea typeface="Calibri" panose="020F0502020204030204" pitchFamily="34" charset="0"/>
                <a:cs typeface="Times New Roman" panose="02020603050405020304" pitchFamily="18" charset="0"/>
              </a:rPr>
              <a:t>По материалам</a:t>
            </a:r>
            <a:r>
              <a:rPr lang="ru-RU" sz="1400" b="1" dirty="0">
                <a:effectLst/>
                <a:ea typeface="Calibri" panose="020F0502020204030204" pitchFamily="34" charset="0"/>
                <a:cs typeface="Times New Roman" panose="02020603050405020304" pitchFamily="18" charset="0"/>
              </a:rPr>
              <a:t> </a:t>
            </a:r>
            <a:r>
              <a:rPr lang="ru-RU" sz="1400" dirty="0">
                <a:effectLst/>
                <a:ea typeface="Calibri" panose="020F0502020204030204" pitchFamily="34" charset="0"/>
                <a:cs typeface="Times New Roman" panose="02020603050405020304" pitchFamily="18" charset="0"/>
              </a:rPr>
              <a:t>международного исследования </a:t>
            </a:r>
            <a:r>
              <a:rPr lang="ru-RU" sz="1400" dirty="0">
                <a:effectLst/>
                <a:highlight>
                  <a:srgbClr val="FFFF00"/>
                </a:highlight>
                <a:ea typeface="Calibri" panose="020F0502020204030204" pitchFamily="34" charset="0"/>
                <a:cs typeface="Times New Roman" panose="02020603050405020304" pitchFamily="18" charset="0"/>
              </a:rPr>
              <a:t>PISA</a:t>
            </a:r>
            <a:endParaRPr lang="ru-RU" sz="1400" dirty="0">
              <a:effectLst/>
              <a:highlight>
                <a:srgbClr val="FFFF00"/>
              </a:highlight>
              <a:ea typeface="Times New Roman" panose="02020603050405020304" pitchFamily="18" charset="0"/>
            </a:endParaRPr>
          </a:p>
          <a:p>
            <a:pPr marL="270510" indent="-270510" algn="just">
              <a:tabLst>
                <a:tab pos="270510" algn="l"/>
              </a:tabLst>
            </a:pPr>
            <a:r>
              <a:rPr lang="ru-RU" sz="1400" dirty="0">
                <a:effectLst/>
                <a:highlight>
                  <a:srgbClr val="FFFF00"/>
                </a:highlight>
                <a:ea typeface="Calibri" panose="020F0502020204030204" pitchFamily="34" charset="0"/>
                <a:cs typeface="Times New Roman" panose="02020603050405020304" pitchFamily="18" charset="0"/>
              </a:rPr>
              <a:t> </a:t>
            </a:r>
            <a:endParaRPr lang="ru-RU" sz="1400" dirty="0">
              <a:effectLst/>
              <a:ea typeface="Times New Roman" panose="02020603050405020304" pitchFamily="18" charset="0"/>
            </a:endParaRPr>
          </a:p>
          <a:p>
            <a:pPr marL="270510" indent="-270510" algn="just">
              <a:tabLst>
                <a:tab pos="270510" algn="l"/>
              </a:tabLst>
            </a:pPr>
            <a:r>
              <a:rPr lang="ru-RU" sz="1400" u="sng" dirty="0">
                <a:effectLst/>
                <a:highlight>
                  <a:srgbClr val="FFFF00"/>
                </a:highlight>
                <a:ea typeface="Calibri" panose="020F0502020204030204" pitchFamily="34" charset="0"/>
                <a:cs typeface="Times New Roman" panose="02020603050405020304" pitchFamily="18" charset="0"/>
              </a:rPr>
              <a:t>УМЕНИЕ ПЕРВОЕ: НАЙТИ и ИЗВЛЕЧЬ информацию из текста </a:t>
            </a:r>
            <a:endParaRPr lang="ru-RU" sz="1400" u="sng" dirty="0">
              <a:effectLst/>
              <a:highlight>
                <a:srgbClr val="FFFF00"/>
              </a:highlight>
              <a:ea typeface="Times New Roman" panose="02020603050405020304" pitchFamily="18" charset="0"/>
            </a:endParaRPr>
          </a:p>
          <a:p>
            <a:pPr marL="270510" indent="-270510" algn="just">
              <a:tabLst>
                <a:tab pos="270510" algn="l"/>
              </a:tabLst>
            </a:pPr>
            <a:r>
              <a:rPr lang="ru-RU" sz="1400" dirty="0">
                <a:effectLst/>
                <a:ea typeface="Calibri" panose="020F0502020204030204" pitchFamily="34" charset="0"/>
                <a:cs typeface="Times New Roman" panose="02020603050405020304" pitchFamily="18" charset="0"/>
              </a:rPr>
              <a:t>Речь идёт об извлечении из текста одного или нескольких фрагментов информации. Таким фрагментом может быть, к примеру, качество работника, требуемое работодателем, или местный телефонный код, или факт, подтверждающий (опровергающий) высказанную точку зрения. Чтобы это сделать, необходимо бегло просмотреть (сканировать) весь текст и выделить ту его часть (например, страницу в сплошном тексте, таблицу или список), где искомая информация содержится. Чаще всего искомая информация находится в какой-то одной части текста, но иногда она занимает несколько предложений, или несколько клеточек таблицы, несколько строк списка. </a:t>
            </a:r>
          </a:p>
          <a:p>
            <a:pPr marL="270510" indent="-270510" algn="just">
              <a:tabLst>
                <a:tab pos="270510" algn="l"/>
              </a:tabLst>
            </a:pPr>
            <a:endParaRPr lang="ru-RU" sz="1400" dirty="0">
              <a:effectLst/>
              <a:ea typeface="Times New Roman" panose="02020603050405020304" pitchFamily="18" charset="0"/>
            </a:endParaRPr>
          </a:p>
          <a:p>
            <a:pPr marL="270510" indent="-270510" algn="just">
              <a:tabLst>
                <a:tab pos="270510" algn="l"/>
              </a:tabLst>
            </a:pPr>
            <a:r>
              <a:rPr lang="ru-RU" sz="1400" dirty="0">
                <a:effectLst/>
                <a:ea typeface="Calibri" panose="020F0502020204030204" pitchFamily="34" charset="0"/>
                <a:cs typeface="Times New Roman" panose="02020603050405020304" pitchFamily="18" charset="0"/>
              </a:rPr>
              <a:t>Извлечение информации – это процесс выбора искомого сообщения. </a:t>
            </a:r>
          </a:p>
          <a:p>
            <a:pPr marL="270510" indent="-270510" algn="just">
              <a:tabLst>
                <a:tab pos="270510" algn="l"/>
              </a:tabLst>
            </a:pPr>
            <a:r>
              <a:rPr lang="ru-RU" sz="1400" dirty="0">
                <a:effectLst/>
                <a:ea typeface="Calibri" panose="020F0502020204030204" pitchFamily="34" charset="0"/>
                <a:cs typeface="Times New Roman" panose="02020603050405020304" pitchFamily="18" charset="0"/>
              </a:rPr>
              <a:t>Поиск информации – это процесс определения места, где эта информация содержится. </a:t>
            </a:r>
            <a:endParaRPr lang="ru-RU" sz="1400" dirty="0">
              <a:effectLst/>
              <a:ea typeface="Times New Roman" panose="02020603050405020304" pitchFamily="18" charset="0"/>
            </a:endParaRPr>
          </a:p>
          <a:p>
            <a:pPr marL="270510" indent="-270510" algn="just">
              <a:tabLst>
                <a:tab pos="270510" algn="l"/>
              </a:tabLst>
            </a:pPr>
            <a:r>
              <a:rPr lang="ru-RU" sz="1400" dirty="0">
                <a:effectLst/>
                <a:ea typeface="Calibri" panose="020F0502020204030204" pitchFamily="34" charset="0"/>
                <a:cs typeface="Times New Roman" panose="02020603050405020304" pitchFamily="18" charset="0"/>
              </a:rPr>
              <a:t>При поиске информации в печатном тексте читатель может ориентироваться на подзаголовки и таким образом определить часть текста, содержащую искомое сообщение. </a:t>
            </a:r>
            <a:endParaRPr lang="ru-RU" sz="1400" dirty="0">
              <a:effectLst/>
              <a:ea typeface="Times New Roman" panose="02020603050405020304" pitchFamily="18" charset="0"/>
            </a:endParaRPr>
          </a:p>
          <a:p>
            <a:pPr marL="270510" indent="-270510" algn="just">
              <a:tabLst>
                <a:tab pos="270510" algn="l"/>
              </a:tabLst>
            </a:pPr>
            <a:r>
              <a:rPr lang="ru-RU" sz="1400" dirty="0">
                <a:effectLst/>
                <a:ea typeface="Calibri" panose="020F0502020204030204" pitchFamily="34" charset="0"/>
                <a:cs typeface="Times New Roman" panose="02020603050405020304" pitchFamily="18" charset="0"/>
              </a:rPr>
              <a:t>Трудность поиска информации определяется числом страниц, которые надо просмотреть для определения нужного места в тексте, объемом искомого сообщения, а также тем, сообщает ли вопрос о месте локализации искомого сообщения в тексте.</a:t>
            </a:r>
            <a:endParaRPr lang="ru-RU" sz="1400" dirty="0">
              <a:effectLst/>
              <a:ea typeface="Times New Roman" panose="02020603050405020304" pitchFamily="18" charset="0"/>
            </a:endParaRPr>
          </a:p>
          <a:p>
            <a:r>
              <a:rPr lang="ru-RU" sz="1400" dirty="0">
                <a:solidFill>
                  <a:srgbClr val="244061"/>
                </a:solidFill>
                <a:effectLst/>
                <a:highlight>
                  <a:srgbClr val="FFFF00"/>
                </a:highlight>
                <a:latin typeface="Calibri" panose="020F0502020204030204" pitchFamily="34" charset="0"/>
                <a:ea typeface="Calibri" panose="020F0502020204030204" pitchFamily="34" charset="0"/>
              </a:rPr>
              <a:t> </a:t>
            </a:r>
            <a:endParaRPr lang="ru-RU" sz="14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18379749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631012" y="787708"/>
            <a:ext cx="9083335" cy="6001643"/>
          </a:xfrm>
          <a:prstGeom prst="rect">
            <a:avLst/>
          </a:prstGeom>
          <a:noFill/>
        </p:spPr>
        <p:txBody>
          <a:bodyPr wrap="square" rtlCol="0">
            <a:spAutoFit/>
          </a:bodyPr>
          <a:lstStyle/>
          <a:p>
            <a:pPr marL="270510" indent="-270510" algn="just">
              <a:tabLst>
                <a:tab pos="270510" algn="l"/>
              </a:tabLst>
            </a:pPr>
            <a:r>
              <a:rPr lang="ru-RU" sz="1400" u="sng" dirty="0">
                <a:effectLst/>
                <a:highlight>
                  <a:srgbClr val="FFFF00"/>
                </a:highlight>
                <a:ea typeface="Calibri" panose="020F0502020204030204" pitchFamily="34" charset="0"/>
                <a:cs typeface="Times New Roman" panose="02020603050405020304" pitchFamily="18" charset="0"/>
              </a:rPr>
              <a:t>УМЕНИЕ ВТОРОЕ: ИНТЕГРИРОВАТЬ И ИНТЕРПРЕТИРОВАТЬ сообщения текста </a:t>
            </a:r>
            <a:endParaRPr lang="ru-RU" sz="1400" u="sng" dirty="0">
              <a:effectLst/>
              <a:highlight>
                <a:srgbClr val="FFFF00"/>
              </a:highlight>
              <a:ea typeface="Times New Roman" panose="02020603050405020304" pitchFamily="18" charset="0"/>
            </a:endParaRPr>
          </a:p>
          <a:p>
            <a:pPr marL="270510" indent="-270510" algn="just">
              <a:tabLst>
                <a:tab pos="270510" algn="l"/>
              </a:tabLst>
            </a:pPr>
            <a:endParaRPr lang="ru-RU" sz="1400" dirty="0">
              <a:effectLst/>
              <a:highlight>
                <a:srgbClr val="FFFF00"/>
              </a:highlight>
              <a:ea typeface="Calibri" panose="020F0502020204030204" pitchFamily="34" charset="0"/>
              <a:cs typeface="Times New Roman" panose="02020603050405020304" pitchFamily="18" charset="0"/>
            </a:endParaRPr>
          </a:p>
          <a:p>
            <a:pPr marL="270510" indent="-270510" algn="just">
              <a:tabLst>
                <a:tab pos="270510" algn="l"/>
              </a:tabLst>
            </a:pPr>
            <a:r>
              <a:rPr lang="ru-RU" sz="1400" dirty="0">
                <a:effectLst/>
                <a:ea typeface="Calibri" panose="020F0502020204030204" pitchFamily="34" charset="0"/>
                <a:cs typeface="Times New Roman" panose="02020603050405020304" pitchFamily="18" charset="0"/>
              </a:rPr>
              <a:t>Чтобы понять внутренний смысл текста, его отдельные сообщения необходимо связать друг с другом и истолковать. </a:t>
            </a:r>
            <a:endParaRPr lang="ru-RU" sz="1400" dirty="0">
              <a:effectLst/>
              <a:ea typeface="Times New Roman" panose="02020603050405020304" pitchFamily="18" charset="0"/>
            </a:endParaRPr>
          </a:p>
          <a:p>
            <a:pPr marL="270510" indent="-270510" algn="just">
              <a:tabLst>
                <a:tab pos="270510" algn="l"/>
              </a:tabLst>
            </a:pPr>
            <a:endParaRPr lang="ru-RU" sz="1400" dirty="0">
              <a:effectLst/>
              <a:ea typeface="Calibri" panose="020F0502020204030204" pitchFamily="34" charset="0"/>
              <a:cs typeface="Times New Roman" panose="02020603050405020304" pitchFamily="18" charset="0"/>
            </a:endParaRPr>
          </a:p>
          <a:p>
            <a:pPr marL="270510" indent="-270510" algn="just">
              <a:tabLst>
                <a:tab pos="270510" algn="l"/>
              </a:tabLst>
            </a:pPr>
            <a:r>
              <a:rPr lang="ru-RU" sz="1400" dirty="0">
                <a:ea typeface="Calibri" panose="020F0502020204030204" pitchFamily="34" charset="0"/>
                <a:cs typeface="Times New Roman" panose="02020603050405020304" pitchFamily="18" charset="0"/>
              </a:rPr>
              <a:t>Т</a:t>
            </a:r>
            <a:r>
              <a:rPr lang="ru-RU" sz="1400" dirty="0">
                <a:effectLst/>
                <a:ea typeface="Calibri" panose="020F0502020204030204" pitchFamily="34" charset="0"/>
                <a:cs typeface="Times New Roman" panose="02020603050405020304" pitchFamily="18" charset="0"/>
              </a:rPr>
              <a:t>олкование или интерпретация предполагает </a:t>
            </a:r>
            <a:r>
              <a:rPr lang="ru-RU" sz="1400" u="sng" dirty="0">
                <a:effectLst/>
                <a:ea typeface="Calibri" panose="020F0502020204030204" pitchFamily="34" charset="0"/>
                <a:cs typeface="Times New Roman" panose="02020603050405020304" pitchFamily="18" charset="0"/>
              </a:rPr>
              <a:t>извлечение из текста такой информации, которая не сообщается напрямую</a:t>
            </a:r>
            <a:r>
              <a:rPr lang="ru-RU" sz="1400" dirty="0">
                <a:effectLst/>
                <a:ea typeface="Calibri" panose="020F0502020204030204" pitchFamily="34" charset="0"/>
                <a:cs typeface="Times New Roman" panose="02020603050405020304" pitchFamily="18" charset="0"/>
              </a:rPr>
              <a:t>. Иногда для этого нужно установить скрытую связь, иногда понять подразумеваемое сообщение, осмыслить подтекст. Истолковывая текст, читатель делает явными скрытые допущения или утверждения как всего текста, так и любой его части. Толкование опирается на целый ряд умственных действий. Интеграция или связывание отдельных сообщений текста в единое целое свидетельствует о том, что читатель понимает, что соединяет элементы текста – от отдельных предложений или абзацев до частей составных текстов. И связывание отдельных сообщений текста, и их истолкование необходимы для того, чтобы построить общее, целостное понимание текста. Определение главной идеи предполагает установление иерархии высказанных в тексте мыслей, показывает, может ли читатель отделить главное от второстепенного или узнать главную идею в определенном высказывании или заглавии текста. И связывание единиц информации, и их истолкование необходимы для того, чтобы построить более глубокое, полное и детализированное понимание прочитанного. </a:t>
            </a:r>
            <a:endParaRPr lang="ru-RU" sz="1400" dirty="0">
              <a:effectLst/>
              <a:ea typeface="Times New Roman" panose="02020603050405020304" pitchFamily="18" charset="0"/>
            </a:endParaRPr>
          </a:p>
          <a:p>
            <a:pPr marL="270510" indent="-270510" algn="just">
              <a:tabLst>
                <a:tab pos="270510" algn="l"/>
              </a:tabLst>
            </a:pPr>
            <a:r>
              <a:rPr lang="ru-RU" sz="1400" dirty="0">
                <a:effectLst/>
                <a:ea typeface="Calibri" panose="020F0502020204030204" pitchFamily="34" charset="0"/>
                <a:cs typeface="Times New Roman" panose="02020603050405020304" pitchFamily="18" charset="0"/>
              </a:rPr>
              <a:t>Данное умение требуют чаще всего логики – например, чтобы учесть способ организации информации в тексте, определить намерения автора, пояснить значение слова или эпизода, которые придают общему значению текста особые оттенки. </a:t>
            </a:r>
            <a:endParaRPr lang="ru-RU" sz="1400" dirty="0">
              <a:effectLst/>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effectLst/>
              <a:latin typeface="Times New Roman" panose="02020603050405020304" pitchFamily="18" charset="0"/>
              <a:ea typeface="Times New Roman" panose="02020603050405020304" pitchFamily="18" charset="0"/>
            </a:endParaRPr>
          </a:p>
          <a:p>
            <a:r>
              <a:rPr lang="ru-RU" sz="1400" dirty="0">
                <a:solidFill>
                  <a:srgbClr val="244061"/>
                </a:solidFill>
                <a:effectLst/>
                <a:highlight>
                  <a:srgbClr val="FFFF00"/>
                </a:highlight>
                <a:latin typeface="Calibri" panose="020F0502020204030204" pitchFamily="34" charset="0"/>
                <a:ea typeface="Calibri" panose="020F0502020204030204" pitchFamily="34" charset="0"/>
              </a:rPr>
              <a:t> </a:t>
            </a:r>
            <a:endParaRPr lang="ru-RU" sz="14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276326033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872596" y="787708"/>
            <a:ext cx="8841752" cy="5940088"/>
          </a:xfrm>
          <a:prstGeom prst="rect">
            <a:avLst/>
          </a:prstGeom>
          <a:noFill/>
        </p:spPr>
        <p:txBody>
          <a:bodyPr wrap="square" rtlCol="0">
            <a:spAutoFit/>
          </a:bodyPr>
          <a:lstStyle/>
          <a:p>
            <a:pPr marL="270510" indent="-270510" algn="just">
              <a:tabLst>
                <a:tab pos="270510" algn="l"/>
              </a:tabLst>
            </a:pPr>
            <a:r>
              <a:rPr lang="ru-RU" sz="1600" u="sng" dirty="0">
                <a:solidFill>
                  <a:srgbClr val="244061"/>
                </a:solidFill>
                <a:effectLst/>
                <a:highlight>
                  <a:srgbClr val="FFFF00"/>
                </a:highlight>
                <a:ea typeface="Calibri" panose="020F0502020204030204" pitchFamily="34" charset="0"/>
                <a:cs typeface="Times New Roman" panose="02020603050405020304" pitchFamily="18" charset="0"/>
              </a:rPr>
              <a:t>УМЕНИЕ ТРЕТЬЕ: ОСМЫСЛИТЬ И ОЦЕНИТЬ сообщение те</a:t>
            </a:r>
            <a:r>
              <a:rPr lang="ru-RU" sz="1600" u="sng" dirty="0">
                <a:solidFill>
                  <a:srgbClr val="244061"/>
                </a:solidFill>
                <a:effectLst/>
                <a:ea typeface="Calibri" panose="020F0502020204030204" pitchFamily="34" charset="0"/>
                <a:cs typeface="Times New Roman" panose="02020603050405020304" pitchFamily="18" charset="0"/>
              </a:rPr>
              <a:t>кста </a:t>
            </a:r>
            <a:endParaRPr lang="ru-RU" sz="1600" u="sng" dirty="0">
              <a:effectLst/>
              <a:ea typeface="Times New Roman" panose="02020603050405020304" pitchFamily="18" charset="0"/>
            </a:endParaRPr>
          </a:p>
          <a:p>
            <a:pPr marL="270510" indent="-270510" algn="just">
              <a:tabLst>
                <a:tab pos="270510" algn="l"/>
              </a:tabLst>
            </a:pPr>
            <a:endParaRPr lang="ru-RU" sz="1600" dirty="0">
              <a:solidFill>
                <a:srgbClr val="244061"/>
              </a:solidFill>
              <a:effectLst/>
              <a:ea typeface="Calibri" panose="020F0502020204030204" pitchFamily="34" charset="0"/>
              <a:cs typeface="Times New Roman" panose="02020603050405020304" pitchFamily="18" charset="0"/>
            </a:endParaRPr>
          </a:p>
          <a:p>
            <a:pPr marL="270510" indent="-270510" algn="just">
              <a:tabLst>
                <a:tab pos="270510" algn="l"/>
              </a:tabLst>
            </a:pPr>
            <a:r>
              <a:rPr lang="ru-RU" sz="1600" dirty="0">
                <a:solidFill>
                  <a:srgbClr val="244061"/>
                </a:solidFill>
                <a:effectLst/>
                <a:ea typeface="Calibri" panose="020F0502020204030204" pitchFamily="34" charset="0"/>
                <a:cs typeface="Times New Roman" panose="02020603050405020304" pitchFamily="18" charset="0"/>
              </a:rPr>
              <a:t>Читатель, умеющий осмыслить и оценить прочитанное, способен связать сообщение текста с собственными убеждениями и опытом. </a:t>
            </a:r>
            <a:r>
              <a:rPr lang="ru-RU" sz="1600" u="sng" dirty="0">
                <a:solidFill>
                  <a:srgbClr val="244061"/>
                </a:solidFill>
                <a:effectLst/>
                <a:ea typeface="Calibri" panose="020F0502020204030204" pitchFamily="34" charset="0"/>
                <a:cs typeface="Times New Roman" panose="02020603050405020304" pitchFamily="18" charset="0"/>
              </a:rPr>
              <a:t>Осмысление и оценка предполагают опору на знания, идеи и чувства, известные читателю до знакомства с текстом. </a:t>
            </a:r>
            <a:endParaRPr lang="ru-RU" sz="1600" u="sng" dirty="0">
              <a:effectLst/>
              <a:ea typeface="Times New Roman" panose="02020603050405020304" pitchFamily="18" charset="0"/>
            </a:endParaRPr>
          </a:p>
          <a:p>
            <a:pPr marL="270510" indent="-270510" algn="just">
              <a:tabLst>
                <a:tab pos="270510" algn="l"/>
              </a:tabLst>
            </a:pPr>
            <a:endParaRPr lang="ru-RU" sz="1600" dirty="0">
              <a:solidFill>
                <a:srgbClr val="244061"/>
              </a:solidFill>
              <a:effectLst/>
              <a:ea typeface="Calibri" panose="020F0502020204030204" pitchFamily="34" charset="0"/>
              <a:cs typeface="Times New Roman" panose="02020603050405020304" pitchFamily="18" charset="0"/>
            </a:endParaRPr>
          </a:p>
          <a:p>
            <a:pPr marL="270510" indent="-270510" algn="just">
              <a:tabLst>
                <a:tab pos="270510" algn="l"/>
              </a:tabLst>
            </a:pPr>
            <a:r>
              <a:rPr lang="ru-RU" sz="1600" dirty="0">
                <a:solidFill>
                  <a:srgbClr val="244061"/>
                </a:solidFill>
                <a:effectLst/>
                <a:ea typeface="Calibri" panose="020F0502020204030204" pitchFamily="34" charset="0"/>
                <a:cs typeface="Times New Roman" panose="02020603050405020304" pitchFamily="18" charset="0"/>
              </a:rPr>
              <a:t>Чтобы осмыслить и оценить содержание текста, читатель должен связать информацию текста с другими </a:t>
            </a:r>
            <a:r>
              <a:rPr lang="ru-RU" sz="1600" u="sng" dirty="0" err="1">
                <a:solidFill>
                  <a:srgbClr val="244061"/>
                </a:solidFill>
                <a:effectLst/>
                <a:ea typeface="Calibri" panose="020F0502020204030204" pitchFamily="34" charset="0"/>
                <a:cs typeface="Times New Roman" panose="02020603050405020304" pitchFamily="18" charset="0"/>
              </a:rPr>
              <a:t>внетекстовыми</a:t>
            </a:r>
            <a:r>
              <a:rPr lang="ru-RU" sz="1600" u="sng" dirty="0">
                <a:solidFill>
                  <a:srgbClr val="244061"/>
                </a:solidFill>
                <a:effectLst/>
                <a:ea typeface="Calibri" panose="020F0502020204030204" pitchFamily="34" charset="0"/>
                <a:cs typeface="Times New Roman" panose="02020603050405020304" pitchFamily="18" charset="0"/>
              </a:rPr>
              <a:t> источниками информации</a:t>
            </a:r>
            <a:r>
              <a:rPr lang="ru-RU" sz="1600" dirty="0">
                <a:solidFill>
                  <a:srgbClr val="244061"/>
                </a:solidFill>
                <a:effectLst/>
                <a:ea typeface="Calibri" panose="020F0502020204030204" pitchFamily="34" charset="0"/>
                <a:cs typeface="Times New Roman" panose="02020603050405020304" pitchFamily="18" charset="0"/>
              </a:rPr>
              <a:t>, например – согласиться или не согласиться с утверждением текста. </a:t>
            </a:r>
            <a:r>
              <a:rPr lang="ru-RU" sz="1600" dirty="0" err="1">
                <a:solidFill>
                  <a:srgbClr val="244061"/>
                </a:solidFill>
                <a:effectLst/>
                <a:ea typeface="Calibri" panose="020F0502020204030204" pitchFamily="34" charset="0"/>
                <a:cs typeface="Times New Roman" panose="02020603050405020304" pitchFamily="18" charset="0"/>
              </a:rPr>
              <a:t>Внетекстовая</a:t>
            </a:r>
            <a:r>
              <a:rPr lang="ru-RU" sz="1600" dirty="0">
                <a:solidFill>
                  <a:srgbClr val="244061"/>
                </a:solidFill>
                <a:effectLst/>
                <a:ea typeface="Calibri" panose="020F0502020204030204" pitchFamily="34" charset="0"/>
                <a:cs typeface="Times New Roman" panose="02020603050405020304" pitchFamily="18" charset="0"/>
              </a:rPr>
              <a:t> информация может содержаться в явном виде в формулировке вопроса, но нередко составители вопросов исходят из того, что пятнадцатилетние учащиеся располагают нужным опытом. </a:t>
            </a:r>
            <a:endParaRPr lang="ru-RU" sz="1600" dirty="0">
              <a:effectLst/>
              <a:ea typeface="Times New Roman" panose="02020603050405020304" pitchFamily="18" charset="0"/>
            </a:endParaRPr>
          </a:p>
          <a:p>
            <a:pPr marL="270510" indent="-270510" algn="just">
              <a:tabLst>
                <a:tab pos="270510" algn="l"/>
              </a:tabLst>
            </a:pPr>
            <a:endParaRPr lang="ru-RU" sz="1600" dirty="0">
              <a:solidFill>
                <a:srgbClr val="244061"/>
              </a:solidFill>
              <a:effectLst/>
              <a:ea typeface="Calibri" panose="020F0502020204030204" pitchFamily="34" charset="0"/>
              <a:cs typeface="Times New Roman" panose="02020603050405020304" pitchFamily="18" charset="0"/>
            </a:endParaRPr>
          </a:p>
          <a:p>
            <a:pPr marL="270510" indent="-270510" algn="just">
              <a:tabLst>
                <a:tab pos="270510" algn="l"/>
              </a:tabLst>
            </a:pPr>
            <a:r>
              <a:rPr lang="ru-RU" sz="1600" dirty="0">
                <a:solidFill>
                  <a:srgbClr val="244061"/>
                </a:solidFill>
                <a:effectLst/>
                <a:ea typeface="Calibri" panose="020F0502020204030204" pitchFamily="34" charset="0"/>
                <a:cs typeface="Times New Roman" panose="02020603050405020304" pitchFamily="18" charset="0"/>
              </a:rPr>
              <a:t>Чтобы осмыслить и оценить форму текста, читатель должен посмотреть на текст со стороны, оценить его объективно и высказаться по поводу качества и уместности текста в целом и отдельных его элементов. Для того чтобы это сделать, необходимо иметь чувство стиля, жанра, структуры текста и коммуникативных ситуаций, в которых текст функционирует.</a:t>
            </a:r>
            <a:r>
              <a:rPr lang="ru-RU" sz="1600" dirty="0">
                <a:solidFill>
                  <a:srgbClr val="244061"/>
                </a:solidFill>
                <a:effectLst/>
                <a:highlight>
                  <a:srgbClr val="FFFF00"/>
                </a:highlight>
                <a:ea typeface="Calibri" panose="020F0502020204030204" pitchFamily="34" charset="0"/>
                <a:cs typeface="Times New Roman" panose="02020603050405020304" pitchFamily="18" charset="0"/>
              </a:rPr>
              <a:t> </a:t>
            </a:r>
            <a:endParaRPr lang="ru-RU" sz="1600" dirty="0">
              <a:effectLst/>
              <a:ea typeface="Times New Roman" panose="02020603050405020304" pitchFamily="18" charset="0"/>
            </a:endParaRPr>
          </a:p>
          <a:p>
            <a:pPr marL="270510" indent="-270510" algn="just">
              <a:tabLst>
                <a:tab pos="270510" algn="l"/>
              </a:tabLst>
            </a:pPr>
            <a:r>
              <a:rPr lang="ru-RU" sz="1600" b="1" dirty="0">
                <a:solidFill>
                  <a:srgbClr val="244061"/>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effectLst/>
              <a:latin typeface="Times New Roman" panose="02020603050405020304" pitchFamily="18" charset="0"/>
              <a:ea typeface="Times New Roman" panose="02020603050405020304" pitchFamily="18" charset="0"/>
            </a:endParaRPr>
          </a:p>
          <a:p>
            <a:r>
              <a:rPr lang="ru-RU" sz="1400" dirty="0">
                <a:solidFill>
                  <a:srgbClr val="244061"/>
                </a:solidFill>
                <a:effectLst/>
                <a:highlight>
                  <a:srgbClr val="FFFF00"/>
                </a:highlight>
                <a:latin typeface="Calibri" panose="020F0502020204030204" pitchFamily="34" charset="0"/>
                <a:ea typeface="Calibri" panose="020F0502020204030204" pitchFamily="34" charset="0"/>
              </a:rPr>
              <a:t> </a:t>
            </a:r>
            <a:endParaRPr lang="ru-RU" sz="14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263156407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099832" y="787708"/>
            <a:ext cx="9614516" cy="5478423"/>
          </a:xfrm>
          <a:prstGeom prst="rect">
            <a:avLst/>
          </a:prstGeom>
          <a:noFill/>
        </p:spPr>
        <p:txBody>
          <a:bodyPr wrap="square" rtlCol="0">
            <a:spAutoFit/>
          </a:bodyPr>
          <a:lstStyle/>
          <a:p>
            <a:pPr marL="270510" indent="-270510" algn="ctr">
              <a:tabLst>
                <a:tab pos="270510" algn="l"/>
              </a:tabLst>
            </a:pP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Характеристики читательских умений, соответствующих каждому из</a:t>
            </a:r>
            <a:endParaRPr lang="ru-RU" sz="1600" dirty="0">
              <a:effectLst/>
              <a:latin typeface="Times New Roman" panose="02020603050405020304" pitchFamily="18" charset="0"/>
              <a:ea typeface="Times New Roman" panose="02020603050405020304" pitchFamily="18" charset="0"/>
            </a:endParaRPr>
          </a:p>
          <a:p>
            <a:pPr marL="270510" indent="-270510" algn="ctr">
              <a:tabLst>
                <a:tab pos="270510" algn="l"/>
              </a:tabLst>
            </a:pP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шести уровней читательской грамотности</a:t>
            </a:r>
          </a:p>
          <a:p>
            <a:pPr marL="270510" indent="-270510" algn="ctr">
              <a:tabLst>
                <a:tab pos="270510" algn="l"/>
              </a:tabLst>
            </a:pP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1а - 	Читатель способен найти в тексте одну или несколько единиц информации, изложенной в явном виде, распознать главную тему текста или цель автора, создавшего текст на тему, знакомую читателю. Читатель способен установить связь между сообщением текста и общеизвестными, житейскими знаниями. Обычно искомая информация лежит на поверхности текста и специально выделена; текст практически не содержит противоречивой информации. И текст, и вопрос к нему содержат подсказки, помогающие читателю найти информацию, необходимую для ответа на вопрос.</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1б - Читатель способен найти в тексте одну единицу информации, изложенной в явном виде. Текст должен быть коротким, синтаксически простым. Тема и тип текста должны быть знакомы читателю (обычно это повествование или простой список). Как правило, такой текст содержит подсказки для читателя, например, иллюстрации или повторения. Текст не содержит противоречивой или избыточной информации. Для интерпретации такого текста требуется связать соседние сообщения текста.</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2 - 	Читатель способен найти в тексте одну или несколько единиц информации, требующей дополнительного, но несложного осмысления, распознать главную мысль текста, понять связи отдельных частей текста, интерпретировать отдельные части текста, сравнивая или противопоставляя отдельные сообщения текста. Для осмысления текста читатель должен установить ряд связей между текстом и </a:t>
            </a:r>
            <a:r>
              <a:rPr lang="ru-RU" sz="1600" dirty="0" err="1">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внетекстовыми</a:t>
            </a: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знаниями, опираясь на личный опыт и собственные отношения.</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259365435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099832" y="787708"/>
            <a:ext cx="9614516" cy="5940088"/>
          </a:xfrm>
          <a:prstGeom prst="rect">
            <a:avLst/>
          </a:prstGeom>
          <a:noFill/>
        </p:spPr>
        <p:txBody>
          <a:bodyPr wrap="square" rtlCol="0">
            <a:spAutoFit/>
          </a:bodyPr>
          <a:lstStyle/>
          <a:p>
            <a:pPr marL="270510" indent="-270510" algn="ctr">
              <a:tabLst>
                <a:tab pos="270510" algn="l"/>
              </a:tabLst>
            </a:pP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Характеристики читательских умений, соответствующих каждому из</a:t>
            </a:r>
            <a:endParaRPr lang="ru-RU" sz="1600" dirty="0">
              <a:effectLst/>
              <a:latin typeface="Times New Roman" panose="02020603050405020304" pitchFamily="18" charset="0"/>
              <a:ea typeface="Times New Roman" panose="02020603050405020304" pitchFamily="18" charset="0"/>
            </a:endParaRPr>
          </a:p>
          <a:p>
            <a:pPr marL="270510" indent="-270510" algn="ctr">
              <a:tabLst>
                <a:tab pos="270510" algn="l"/>
              </a:tabLst>
            </a:pP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шести уровней читательской грамотности</a:t>
            </a:r>
          </a:p>
          <a:p>
            <a:pPr marL="270510" indent="-270510" algn="ctr">
              <a:tabLst>
                <a:tab pos="270510" algn="l"/>
              </a:tabLst>
            </a:pP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3 - 	Читатель способен установить такие связи между единицами текстовой информации, которые удовлетворяют нескольким критериям. Для выделения главной мысли текста необходимо связать и интерпретировать отдельные части текста. Сравнение, противопоставление и категоризация отдельных сообщений текста проводится одновременно по нескольким основаниям. Часто искомая информация не сообщается в явном виде, текст содержит немало противоречивой информации и других трудностей: некоторые идеи текста не отвечают читательским ожиданиям или сформулированы через отрицание. Для осмысления текста читатель должен разъяснять отдельные элементы содержания и формы текста или дать их оценку. Некоторые задания этого уровня требуют детального понимания связи между сообщениями текста и общеизвестными, повседневными знаниями, некоторые задания предполагают опору на знания, не самые общеизвестные.</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4 -  Читатель способен находить и связывать единицы информации, не сообщенной в явном виде. Некоторые задания этого уровня требуют понимания языковых нюансов в их связи с целостным сообщением текста. Другие задания предполагают понимание текста на тему, незнакомую читателю. Читатель должен обнаружить детальное и точное понимание длинных и сложных текстов с незнакомым содержанием и формой. Основанием для читательской оценки и гипотез, развивающих мысль автора, служат специальные знания, сообщенные в тексте.</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effectLst/>
              <a:latin typeface="Times New Roman" panose="02020603050405020304" pitchFamily="18" charset="0"/>
              <a:ea typeface="Times New Roman" panose="02020603050405020304" pitchFamily="18" charset="0"/>
            </a:endParaRPr>
          </a:p>
          <a:p>
            <a:r>
              <a:rPr lang="ru-RU" sz="1400" dirty="0">
                <a:solidFill>
                  <a:srgbClr val="244061"/>
                </a:solidFill>
                <a:effectLst/>
                <a:highlight>
                  <a:srgbClr val="FFFF00"/>
                </a:highlight>
                <a:latin typeface="Calibri" panose="020F0502020204030204" pitchFamily="34" charset="0"/>
                <a:ea typeface="Calibri" panose="020F0502020204030204" pitchFamily="34" charset="0"/>
              </a:rPr>
              <a:t> </a:t>
            </a:r>
            <a:endParaRPr lang="ru-RU" sz="14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160046113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099832" y="787708"/>
            <a:ext cx="9614516" cy="6186309"/>
          </a:xfrm>
          <a:prstGeom prst="rect">
            <a:avLst/>
          </a:prstGeom>
          <a:noFill/>
        </p:spPr>
        <p:txBody>
          <a:bodyPr wrap="square" rtlCol="0">
            <a:spAutoFit/>
          </a:bodyPr>
          <a:lstStyle/>
          <a:p>
            <a:pPr marL="270510" indent="-270510" algn="ctr">
              <a:tabLst>
                <a:tab pos="270510" algn="l"/>
              </a:tabLst>
            </a:pP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Характеристики читательских умений, соответствующих каждому из</a:t>
            </a:r>
            <a:endParaRPr lang="ru-RU" sz="1600" dirty="0">
              <a:effectLst/>
              <a:latin typeface="Times New Roman" panose="02020603050405020304" pitchFamily="18" charset="0"/>
              <a:ea typeface="Times New Roman" panose="02020603050405020304" pitchFamily="18" charset="0"/>
            </a:endParaRPr>
          </a:p>
          <a:p>
            <a:pPr marL="270510" indent="-270510" algn="ctr">
              <a:tabLst>
                <a:tab pos="270510" algn="l"/>
              </a:tabLst>
            </a:pP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шести уровней читательской грамотности</a:t>
            </a:r>
          </a:p>
          <a:p>
            <a:pPr marL="270510" indent="-270510" algn="ctr">
              <a:tabLst>
                <a:tab pos="270510" algn="l"/>
              </a:tabLst>
            </a:pP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5 - 	Читатель способен находить и связывать единицы информации, содержащейся в самых глубинных слоях текста. При этом читателю постоянно приходится отбирать информацию, относящуюся к задаче, среди множества сходных единиц информации. Осмысление текста опирается на академические, специализированные знания. Содержание и форма этих текстов незнакомы читателю. Задания этого уровня предполагают вычитывание и понимание понятий, которые противоречат читательским ожиданиям.</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6 - 	Читатель способен детально и точно интерпретировать текст в целом, все его части, каждую единицу информации, сообщенной в самых глубинных слоях текста, и каждую, даже самую неприметную деталь формы. Читатель демонстрирует полное и подробное понимание нескольких текстов и связей между ними. От читателя требуется понимание незнакомых ему идей, выраженных в тексте, содержащем противоречивую информацию. Для интерпретации этих идей читателю необходимо самостоятельно строить абстрактные понятия. Читатель способен давать критическую оценку сложному тексту на незнакомую тему, а также выдвигать гипотезы на основании прочитанного, опираясь одновременно на несколько критериев и учитывая несколько точек зрения.</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Успех работы по повышению читательской культуры учащихся зависит от слаженной деятельности всего педагогического коллектива школы, от того, как проводятся в жизнь единые требования к устной и письменной речи учащихся всеми учителями и другими работниками школы.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600" dirty="0">
              <a:effectLst/>
              <a:latin typeface="Times New Roman" panose="02020603050405020304" pitchFamily="18" charset="0"/>
              <a:ea typeface="Times New Roman" panose="02020603050405020304" pitchFamily="18" charset="0"/>
            </a:endParaRPr>
          </a:p>
          <a:p>
            <a:r>
              <a:rPr lang="ru-RU" sz="1400" dirty="0">
                <a:solidFill>
                  <a:srgbClr val="244061"/>
                </a:solidFill>
                <a:effectLst/>
                <a:highlight>
                  <a:srgbClr val="FFFF00"/>
                </a:highlight>
                <a:latin typeface="Calibri" panose="020F0502020204030204" pitchFamily="34" charset="0"/>
                <a:ea typeface="Calibri" panose="020F0502020204030204" pitchFamily="34" charset="0"/>
              </a:rPr>
              <a:t> </a:t>
            </a:r>
            <a:endParaRPr lang="ru-RU" sz="14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28561918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3" name="TextBox 2">
            <a:extLst>
              <a:ext uri="{FF2B5EF4-FFF2-40B4-BE49-F238E27FC236}">
                <a16:creationId xmlns:a16="http://schemas.microsoft.com/office/drawing/2014/main" id="{DE12DF69-DCB3-425D-8972-7FB1E1F75FBA}"/>
              </a:ext>
            </a:extLst>
          </p:cNvPr>
          <p:cNvSpPr txBox="1"/>
          <p:nvPr/>
        </p:nvSpPr>
        <p:spPr>
          <a:xfrm>
            <a:off x="2037688" y="557340"/>
            <a:ext cx="9614516" cy="6186309"/>
          </a:xfrm>
          <a:prstGeom prst="rect">
            <a:avLst/>
          </a:prstGeom>
          <a:noFill/>
        </p:spPr>
        <p:txBody>
          <a:bodyPr wrap="square" rtlCol="0">
            <a:spAutoFit/>
          </a:bodyPr>
          <a:lstStyle/>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Читатели, </a:t>
            </a: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достигшие 6-го уровня</a:t>
            </a: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читательской грамотности, являются высококомпетентными читателями. Их способность добывать из текста новую информацию и критически относиться к ней – чрезвычайно ценна для современного информационного общества, где развитие экономики и социального устройства зависят от возможности совершенствоваться и принимать решения, основанные на тонком учете всей доступной информации – всегда недостаточной, противоречивой, требующей учета разных точек зрения. Поэтому число граждан, уже готовых к таким действиям, невероятно важно для развития страны.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Читатели, </a:t>
            </a: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достигшие 5-го уровня</a:t>
            </a: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читательской грамотности, уже сегодня входят в потенциал нации. Они в высшей степени готовы к дальнейшему образованию и могут войти в число профессионалов мирового класса, от которых будет зависеть экономическое и социальное развитие страны.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Читатели, </a:t>
            </a: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достигшие  4-го уровня</a:t>
            </a: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читательской грамотности, продемонстрировали свою способность учиться с помощью текстов, приобретая не только бытовые, общежитейские знания, но и знания формальные, специализированные.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Читатели, </a:t>
            </a: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достигшие 3-го уровня</a:t>
            </a: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читательской грамотности, демонстрируют начальную форму способности учиться с помощью текстов. Они способны с помощью текстов ориентироваться в новых житейских ситуациях.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Читатели, </a:t>
            </a: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не достигшие 3-го уровня</a:t>
            </a: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могут сталкиваться с трудностями в повседневных задачах (и личных, и общественных, и деловых, и образовательных), требующих минимальной читательской грамотности. </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r>
              <a:rPr lang="ru-RU" sz="1600" b="1"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2-ой уровень</a:t>
            </a:r>
            <a:r>
              <a:rPr lang="ru-RU" sz="1600" dirty="0">
                <a:solidFill>
                  <a:srgbClr val="244061"/>
                </a:solidFill>
                <a:effectLst/>
                <a:latin typeface="Calibri" panose="020F0502020204030204" pitchFamily="34" charset="0"/>
                <a:ea typeface="Calibri" panose="020F0502020204030204" pitchFamily="34" charset="0"/>
                <a:cs typeface="Times New Roman" panose="02020603050405020304" pitchFamily="18" charset="0"/>
              </a:rPr>
              <a:t> читательской грамотности считается минимальным, пороговым условием успешного функционирования современного взрослого человека в обыденной жизни. Канадские исследователи, проследившие жизненные траектории учащихся, которые в PISA-2000 не достигли 2-го уровня, показали, что эти молодые люди в большинстве своем заняли низшие ниши на рынке труда и не смогли продолжить образование.</a:t>
            </a:r>
            <a:endParaRPr lang="ru-RU" sz="1600" dirty="0">
              <a:effectLst/>
              <a:latin typeface="Times New Roman" panose="02020603050405020304" pitchFamily="18" charset="0"/>
              <a:ea typeface="Times New Roman" panose="02020603050405020304" pitchFamily="18" charset="0"/>
            </a:endParaRPr>
          </a:p>
          <a:p>
            <a:pPr marL="270510" indent="-270510" algn="just">
              <a:tabLst>
                <a:tab pos="270510" algn="l"/>
              </a:tabLst>
            </a:pPr>
            <a:endParaRPr lang="ru-RU" sz="1400" dirty="0"/>
          </a:p>
        </p:txBody>
      </p:sp>
    </p:spTree>
    <p:extLst>
      <p:ext uri="{BB962C8B-B14F-4D97-AF65-F5344CB8AC3E}">
        <p14:creationId xmlns:p14="http://schemas.microsoft.com/office/powerpoint/2010/main" val="58045981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graphicFrame>
        <p:nvGraphicFramePr>
          <p:cNvPr id="9" name="Таблица 8">
            <a:extLst>
              <a:ext uri="{FF2B5EF4-FFF2-40B4-BE49-F238E27FC236}">
                <a16:creationId xmlns:a16="http://schemas.microsoft.com/office/drawing/2014/main" id="{23FA979D-C298-4798-8599-28721B9FD1F5}"/>
              </a:ext>
            </a:extLst>
          </p:cNvPr>
          <p:cNvGraphicFramePr>
            <a:graphicFrameLocks noGrp="1"/>
          </p:cNvGraphicFramePr>
          <p:nvPr>
            <p:extLst>
              <p:ext uri="{D42A27DB-BD31-4B8C-83A1-F6EECF244321}">
                <p14:modId xmlns:p14="http://schemas.microsoft.com/office/powerpoint/2010/main" val="2458503489"/>
              </p:ext>
            </p:extLst>
          </p:nvPr>
        </p:nvGraphicFramePr>
        <p:xfrm>
          <a:off x="2355815" y="419732"/>
          <a:ext cx="8823655" cy="6206792"/>
        </p:xfrm>
        <a:graphic>
          <a:graphicData uri="http://schemas.openxmlformats.org/drawingml/2006/table">
            <a:tbl>
              <a:tblPr firstRow="1" firstCol="1" bandRow="1">
                <a:tableStyleId>{5C22544A-7EE6-4342-B048-85BDC9FD1C3A}</a:tableStyleId>
              </a:tblPr>
              <a:tblGrid>
                <a:gridCol w="599710">
                  <a:extLst>
                    <a:ext uri="{9D8B030D-6E8A-4147-A177-3AD203B41FA5}">
                      <a16:colId xmlns:a16="http://schemas.microsoft.com/office/drawing/2014/main" val="592522144"/>
                    </a:ext>
                  </a:extLst>
                </a:gridCol>
                <a:gridCol w="2598561">
                  <a:extLst>
                    <a:ext uri="{9D8B030D-6E8A-4147-A177-3AD203B41FA5}">
                      <a16:colId xmlns:a16="http://schemas.microsoft.com/office/drawing/2014/main" val="1400936343"/>
                    </a:ext>
                  </a:extLst>
                </a:gridCol>
                <a:gridCol w="1844190">
                  <a:extLst>
                    <a:ext uri="{9D8B030D-6E8A-4147-A177-3AD203B41FA5}">
                      <a16:colId xmlns:a16="http://schemas.microsoft.com/office/drawing/2014/main" val="2729029199"/>
                    </a:ext>
                  </a:extLst>
                </a:gridCol>
                <a:gridCol w="1229169">
                  <a:extLst>
                    <a:ext uri="{9D8B030D-6E8A-4147-A177-3AD203B41FA5}">
                      <a16:colId xmlns:a16="http://schemas.microsoft.com/office/drawing/2014/main" val="2243510282"/>
                    </a:ext>
                  </a:extLst>
                </a:gridCol>
                <a:gridCol w="861372">
                  <a:extLst>
                    <a:ext uri="{9D8B030D-6E8A-4147-A177-3AD203B41FA5}">
                      <a16:colId xmlns:a16="http://schemas.microsoft.com/office/drawing/2014/main" val="2082107162"/>
                    </a:ext>
                  </a:extLst>
                </a:gridCol>
                <a:gridCol w="860508">
                  <a:extLst>
                    <a:ext uri="{9D8B030D-6E8A-4147-A177-3AD203B41FA5}">
                      <a16:colId xmlns:a16="http://schemas.microsoft.com/office/drawing/2014/main" val="581926838"/>
                    </a:ext>
                  </a:extLst>
                </a:gridCol>
                <a:gridCol w="830145">
                  <a:extLst>
                    <a:ext uri="{9D8B030D-6E8A-4147-A177-3AD203B41FA5}">
                      <a16:colId xmlns:a16="http://schemas.microsoft.com/office/drawing/2014/main" val="2626716828"/>
                    </a:ext>
                  </a:extLst>
                </a:gridCol>
              </a:tblGrid>
              <a:tr h="96676">
                <a:tc rowSpan="2">
                  <a:txBody>
                    <a:bodyPr/>
                    <a:lstStyle/>
                    <a:p>
                      <a:pPr algn="ctr">
                        <a:lnSpc>
                          <a:spcPct val="115000"/>
                        </a:lnSpc>
                        <a:spcAft>
                          <a:spcPts val="1000"/>
                        </a:spcAft>
                      </a:pPr>
                      <a:r>
                        <a:rPr lang="ru-RU" sz="1050">
                          <a:effectLst/>
                        </a:rPr>
                        <a:t>№</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rowSpan="2">
                  <a:txBody>
                    <a:bodyPr/>
                    <a:lstStyle/>
                    <a:p>
                      <a:pPr algn="ctr">
                        <a:lnSpc>
                          <a:spcPct val="115000"/>
                        </a:lnSpc>
                        <a:spcAft>
                          <a:spcPts val="1000"/>
                        </a:spcAft>
                      </a:pPr>
                      <a:r>
                        <a:rPr lang="ru-RU" sz="1050">
                          <a:effectLst/>
                        </a:rPr>
                        <a:t>Показатели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rowSpan="2">
                  <a:txBody>
                    <a:bodyPr/>
                    <a:lstStyle/>
                    <a:p>
                      <a:pPr algn="ctr">
                        <a:lnSpc>
                          <a:spcPct val="115000"/>
                        </a:lnSpc>
                        <a:spcAft>
                          <a:spcPts val="1000"/>
                        </a:spcAft>
                      </a:pPr>
                      <a:r>
                        <a:rPr lang="ru-RU" sz="1050">
                          <a:effectLst/>
                        </a:rPr>
                        <a:t>Тип показателя</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rowSpan="2">
                  <a:txBody>
                    <a:bodyPr/>
                    <a:lstStyle/>
                    <a:p>
                      <a:pPr algn="ctr">
                        <a:lnSpc>
                          <a:spcPct val="115000"/>
                        </a:lnSpc>
                        <a:spcAft>
                          <a:spcPts val="1000"/>
                        </a:spcAft>
                      </a:pPr>
                      <a:r>
                        <a:rPr lang="ru-RU" sz="1050">
                          <a:effectLst/>
                        </a:rPr>
                        <a:t>Базовое значение</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gridSpan="3">
                  <a:txBody>
                    <a:bodyPr/>
                    <a:lstStyle/>
                    <a:p>
                      <a:pPr algn="ctr">
                        <a:lnSpc>
                          <a:spcPct val="115000"/>
                        </a:lnSpc>
                        <a:spcAft>
                          <a:spcPts val="1000"/>
                        </a:spcAft>
                      </a:pPr>
                      <a:r>
                        <a:rPr lang="ru-RU" sz="1050">
                          <a:effectLst/>
                        </a:rPr>
                        <a:t>Период, год</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409678812"/>
                  </a:ext>
                </a:extLst>
              </a:tr>
              <a:tr h="98159">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15000"/>
                        </a:lnSpc>
                        <a:spcAft>
                          <a:spcPts val="1000"/>
                        </a:spcAft>
                      </a:pPr>
                      <a:r>
                        <a:rPr lang="ru-RU" sz="1050" dirty="0">
                          <a:effectLst/>
                        </a:rPr>
                        <a:t>2021</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gn="ctr">
                        <a:lnSpc>
                          <a:spcPct val="115000"/>
                        </a:lnSpc>
                        <a:spcAft>
                          <a:spcPts val="1000"/>
                        </a:spcAft>
                      </a:pPr>
                      <a:r>
                        <a:rPr lang="ru-RU" sz="1050" dirty="0">
                          <a:effectLst/>
                        </a:rPr>
                        <a:t>2022</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gn="ctr">
                        <a:lnSpc>
                          <a:spcPct val="115000"/>
                        </a:lnSpc>
                        <a:spcAft>
                          <a:spcPts val="1000"/>
                        </a:spcAft>
                      </a:pPr>
                      <a:r>
                        <a:rPr lang="ru-RU" sz="1050">
                          <a:effectLst/>
                        </a:rPr>
                        <a:t>2023</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3796404893"/>
                  </a:ext>
                </a:extLst>
              </a:tr>
              <a:tr h="425280">
                <a:tc>
                  <a:txBody>
                    <a:bodyPr/>
                    <a:lstStyle/>
                    <a:p>
                      <a:pPr algn="ctr">
                        <a:lnSpc>
                          <a:spcPct val="115000"/>
                        </a:lnSpc>
                        <a:spcAft>
                          <a:spcPts val="1000"/>
                        </a:spcAft>
                      </a:pPr>
                      <a:r>
                        <a:rPr lang="ru-RU" sz="1050">
                          <a:effectLst/>
                        </a:rPr>
                        <a:t>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dirty="0">
                          <a:effectLst/>
                        </a:rPr>
                        <a:t>Существует доступ учащихся к книгам: наличие читального зала, медиатеки</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Наличие читального зала, медиатеки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99%</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663698971"/>
                  </a:ext>
                </a:extLst>
              </a:tr>
              <a:tr h="533254">
                <a:tc>
                  <a:txBody>
                    <a:bodyPr/>
                    <a:lstStyle/>
                    <a:p>
                      <a:pPr algn="ctr">
                        <a:lnSpc>
                          <a:spcPct val="115000"/>
                        </a:lnSpc>
                        <a:spcAft>
                          <a:spcPts val="1000"/>
                        </a:spcAft>
                      </a:pPr>
                      <a:r>
                        <a:rPr lang="ru-RU" sz="1050">
                          <a:effectLst/>
                        </a:rPr>
                        <a:t>2.</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Организуются выездные выставки-продажи детской и подростковой литературы</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Не реже 2 раз в год</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20%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30%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40%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50%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869049289"/>
                  </a:ext>
                </a:extLst>
              </a:tr>
              <a:tr h="533254">
                <a:tc>
                  <a:txBody>
                    <a:bodyPr/>
                    <a:lstStyle/>
                    <a:p>
                      <a:pPr algn="ctr">
                        <a:lnSpc>
                          <a:spcPct val="115000"/>
                        </a:lnSpc>
                        <a:spcAft>
                          <a:spcPts val="1000"/>
                        </a:spcAft>
                      </a:pPr>
                      <a:r>
                        <a:rPr lang="ru-RU" sz="1050">
                          <a:effectLst/>
                        </a:rPr>
                        <a:t>3.</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Школа обеспечена художественной, научно-популярной и справочной литературой</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Не менее 5 экз. на 1 ученика</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1460868535"/>
                  </a:ext>
                </a:extLst>
              </a:tr>
              <a:tr h="425280">
                <a:tc>
                  <a:txBody>
                    <a:bodyPr/>
                    <a:lstStyle/>
                    <a:p>
                      <a:pPr algn="ctr">
                        <a:lnSpc>
                          <a:spcPct val="115000"/>
                        </a:lnSpc>
                        <a:spcAft>
                          <a:spcPts val="1000"/>
                        </a:spcAft>
                      </a:pPr>
                      <a:r>
                        <a:rPr lang="ru-RU" sz="1050">
                          <a:effectLst/>
                        </a:rPr>
                        <a:t>4.</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Осуществляется мониторинг качества смыслового чтения по 5 уровням</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Высший уровень – не менее 15%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3207568694"/>
                  </a:ext>
                </a:extLst>
              </a:tr>
              <a:tr h="533254">
                <a:tc>
                  <a:txBody>
                    <a:bodyPr/>
                    <a:lstStyle/>
                    <a:p>
                      <a:pPr algn="ctr">
                        <a:lnSpc>
                          <a:spcPct val="115000"/>
                        </a:lnSpc>
                        <a:spcAft>
                          <a:spcPts val="1000"/>
                        </a:spcAft>
                      </a:pPr>
                      <a:r>
                        <a:rPr lang="ru-RU" sz="1050">
                          <a:effectLst/>
                        </a:rPr>
                        <a:t>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Осуществляется мониторинг читательских предпочтений школьников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2 раза в год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2949066967"/>
                  </a:ext>
                </a:extLst>
              </a:tr>
              <a:tr h="317305">
                <a:tc>
                  <a:txBody>
                    <a:bodyPr/>
                    <a:lstStyle/>
                    <a:p>
                      <a:pPr algn="ctr">
                        <a:lnSpc>
                          <a:spcPct val="115000"/>
                        </a:lnSpc>
                        <a:spcAft>
                          <a:spcPts val="1000"/>
                        </a:spcAft>
                      </a:pPr>
                      <a:r>
                        <a:rPr lang="ru-RU" sz="1050">
                          <a:effectLst/>
                        </a:rPr>
                        <a:t>6.</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Во всех классах по всем предметам введены Часы чтения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Не реже 2 раз в год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20%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4097554997"/>
                  </a:ext>
                </a:extLst>
              </a:tr>
              <a:tr h="533254">
                <a:tc>
                  <a:txBody>
                    <a:bodyPr/>
                    <a:lstStyle/>
                    <a:p>
                      <a:pPr algn="ctr">
                        <a:lnSpc>
                          <a:spcPct val="115000"/>
                        </a:lnSpc>
                        <a:spcAft>
                          <a:spcPts val="1000"/>
                        </a:spcAft>
                      </a:pPr>
                      <a:r>
                        <a:rPr lang="ru-RU" sz="1050">
                          <a:effectLst/>
                        </a:rPr>
                        <a:t>7.</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Школьники знают наизусть все программные стихотворения по литературе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Не менее 80% учеников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60%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29466624"/>
                  </a:ext>
                </a:extLst>
              </a:tr>
              <a:tr h="641229">
                <a:tc>
                  <a:txBody>
                    <a:bodyPr/>
                    <a:lstStyle/>
                    <a:p>
                      <a:pPr algn="ctr">
                        <a:lnSpc>
                          <a:spcPct val="115000"/>
                        </a:lnSpc>
                        <a:spcAft>
                          <a:spcPts val="1000"/>
                        </a:spcAft>
                      </a:pPr>
                      <a:r>
                        <a:rPr lang="ru-RU" sz="1050">
                          <a:effectLst/>
                        </a:rPr>
                        <a:t>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Учащиеся начальных классов выполняют нормативы по технике чтения и пониманию прочитанного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Не менее 90% учеников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2068151784"/>
                  </a:ext>
                </a:extLst>
              </a:tr>
              <a:tr h="533254">
                <a:tc>
                  <a:txBody>
                    <a:bodyPr/>
                    <a:lstStyle/>
                    <a:p>
                      <a:pPr algn="ctr">
                        <a:lnSpc>
                          <a:spcPct val="115000"/>
                        </a:lnSpc>
                        <a:spcAft>
                          <a:spcPts val="1000"/>
                        </a:spcAft>
                      </a:pPr>
                      <a:r>
                        <a:rPr lang="ru-RU" sz="1050">
                          <a:effectLst/>
                        </a:rPr>
                        <a:t>9.</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Учащиеся начальных классов умеют подробно и сжато пересказывать прочитанный текст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Не менее 90% учеников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2571930878"/>
                  </a:ext>
                </a:extLst>
              </a:tr>
              <a:tr h="1073124">
                <a:tc>
                  <a:txBody>
                    <a:bodyPr/>
                    <a:lstStyle/>
                    <a:p>
                      <a:pPr algn="ctr">
                        <a:lnSpc>
                          <a:spcPct val="115000"/>
                        </a:lnSpc>
                        <a:spcAft>
                          <a:spcPts val="1000"/>
                        </a:spcAft>
                      </a:pPr>
                      <a:r>
                        <a:rPr lang="ru-RU" sz="1050">
                          <a:effectLst/>
                        </a:rPr>
                        <a:t>10.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Старшеклассники  готовят реферативные работы в соответствии с требованиями к данному виду работ по литературе, истории, обществознанию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80% учащихся по всем предметам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65%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a:effectLst/>
                        </a:rPr>
                        <a:t>75%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1050" dirty="0">
                          <a:effectLst/>
                        </a:rPr>
                        <a:t>80%</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3122105676"/>
                  </a:ext>
                </a:extLst>
              </a:tr>
            </a:tbl>
          </a:graphicData>
        </a:graphic>
      </p:graphicFrame>
    </p:spTree>
    <p:extLst>
      <p:ext uri="{BB962C8B-B14F-4D97-AF65-F5344CB8AC3E}">
        <p14:creationId xmlns:p14="http://schemas.microsoft.com/office/powerpoint/2010/main" val="28213077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graphicFrame>
        <p:nvGraphicFramePr>
          <p:cNvPr id="9" name="Таблица 8">
            <a:extLst>
              <a:ext uri="{FF2B5EF4-FFF2-40B4-BE49-F238E27FC236}">
                <a16:creationId xmlns:a16="http://schemas.microsoft.com/office/drawing/2014/main" id="{6E8D8A77-4E15-436C-91A1-32BF43ADAD3E}"/>
              </a:ext>
            </a:extLst>
          </p:cNvPr>
          <p:cNvGraphicFramePr>
            <a:graphicFrameLocks noGrp="1"/>
          </p:cNvGraphicFramePr>
          <p:nvPr/>
        </p:nvGraphicFramePr>
        <p:xfrm>
          <a:off x="5821984" y="2130098"/>
          <a:ext cx="2449858" cy="3893015"/>
        </p:xfrm>
        <a:graphic>
          <a:graphicData uri="http://schemas.openxmlformats.org/drawingml/2006/table">
            <a:tbl>
              <a:tblPr firstRow="1" firstCol="1" bandRow="1">
                <a:tableStyleId>{5C22544A-7EE6-4342-B048-85BDC9FD1C3A}</a:tableStyleId>
              </a:tblPr>
              <a:tblGrid>
                <a:gridCol w="239157">
                  <a:extLst>
                    <a:ext uri="{9D8B030D-6E8A-4147-A177-3AD203B41FA5}">
                      <a16:colId xmlns:a16="http://schemas.microsoft.com/office/drawing/2014/main" val="2569147514"/>
                    </a:ext>
                  </a:extLst>
                </a:gridCol>
                <a:gridCol w="648832">
                  <a:extLst>
                    <a:ext uri="{9D8B030D-6E8A-4147-A177-3AD203B41FA5}">
                      <a16:colId xmlns:a16="http://schemas.microsoft.com/office/drawing/2014/main" val="1447148366"/>
                    </a:ext>
                  </a:extLst>
                </a:gridCol>
                <a:gridCol w="512033">
                  <a:extLst>
                    <a:ext uri="{9D8B030D-6E8A-4147-A177-3AD203B41FA5}">
                      <a16:colId xmlns:a16="http://schemas.microsoft.com/office/drawing/2014/main" val="1700066370"/>
                    </a:ext>
                  </a:extLst>
                </a:gridCol>
                <a:gridCol w="341275">
                  <a:extLst>
                    <a:ext uri="{9D8B030D-6E8A-4147-A177-3AD203B41FA5}">
                      <a16:colId xmlns:a16="http://schemas.microsoft.com/office/drawing/2014/main" val="1074660962"/>
                    </a:ext>
                  </a:extLst>
                </a:gridCol>
                <a:gridCol w="239157">
                  <a:extLst>
                    <a:ext uri="{9D8B030D-6E8A-4147-A177-3AD203B41FA5}">
                      <a16:colId xmlns:a16="http://schemas.microsoft.com/office/drawing/2014/main" val="2270175280"/>
                    </a:ext>
                  </a:extLst>
                </a:gridCol>
                <a:gridCol w="238917">
                  <a:extLst>
                    <a:ext uri="{9D8B030D-6E8A-4147-A177-3AD203B41FA5}">
                      <a16:colId xmlns:a16="http://schemas.microsoft.com/office/drawing/2014/main" val="2878112931"/>
                    </a:ext>
                  </a:extLst>
                </a:gridCol>
                <a:gridCol w="230487">
                  <a:extLst>
                    <a:ext uri="{9D8B030D-6E8A-4147-A177-3AD203B41FA5}">
                      <a16:colId xmlns:a16="http://schemas.microsoft.com/office/drawing/2014/main" val="1208114116"/>
                    </a:ext>
                  </a:extLst>
                </a:gridCol>
              </a:tblGrid>
              <a:tr h="62282">
                <a:tc rowSpan="2">
                  <a:txBody>
                    <a:bodyPr/>
                    <a:lstStyle/>
                    <a:p>
                      <a:pPr algn="ctr">
                        <a:lnSpc>
                          <a:spcPct val="115000"/>
                        </a:lnSpc>
                        <a:spcAft>
                          <a:spcPts val="1000"/>
                        </a:spcAft>
                      </a:pPr>
                      <a:r>
                        <a:rPr lang="ru-RU" sz="400">
                          <a:effectLst/>
                        </a:rPr>
                        <a:t>№</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rowSpan="2">
                  <a:txBody>
                    <a:bodyPr/>
                    <a:lstStyle/>
                    <a:p>
                      <a:pPr algn="ctr">
                        <a:lnSpc>
                          <a:spcPct val="115000"/>
                        </a:lnSpc>
                        <a:spcAft>
                          <a:spcPts val="1000"/>
                        </a:spcAft>
                      </a:pPr>
                      <a:r>
                        <a:rPr lang="ru-RU" sz="400">
                          <a:effectLst/>
                        </a:rPr>
                        <a:t>Показатели</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rowSpan="2">
                  <a:txBody>
                    <a:bodyPr/>
                    <a:lstStyle/>
                    <a:p>
                      <a:pPr algn="ctr">
                        <a:lnSpc>
                          <a:spcPct val="115000"/>
                        </a:lnSpc>
                        <a:spcAft>
                          <a:spcPts val="1000"/>
                        </a:spcAft>
                      </a:pPr>
                      <a:r>
                        <a:rPr lang="ru-RU" sz="400">
                          <a:effectLst/>
                        </a:rPr>
                        <a:t>Тип показателя</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rowSpan="2">
                  <a:txBody>
                    <a:bodyPr/>
                    <a:lstStyle/>
                    <a:p>
                      <a:pPr algn="ctr">
                        <a:lnSpc>
                          <a:spcPct val="115000"/>
                        </a:lnSpc>
                        <a:spcAft>
                          <a:spcPts val="1000"/>
                        </a:spcAft>
                      </a:pPr>
                      <a:r>
                        <a:rPr lang="ru-RU" sz="400">
                          <a:effectLst/>
                        </a:rPr>
                        <a:t>Базовое значение</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gridSpan="3">
                  <a:txBody>
                    <a:bodyPr/>
                    <a:lstStyle/>
                    <a:p>
                      <a:pPr algn="ctr">
                        <a:lnSpc>
                          <a:spcPct val="115000"/>
                        </a:lnSpc>
                        <a:spcAft>
                          <a:spcPts val="1000"/>
                        </a:spcAft>
                      </a:pPr>
                      <a:r>
                        <a:rPr lang="ru-RU" sz="400">
                          <a:effectLst/>
                        </a:rPr>
                        <a:t>Период, год</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264983530"/>
                  </a:ext>
                </a:extLst>
              </a:tr>
              <a:tr h="66473">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15000"/>
                        </a:lnSpc>
                        <a:spcAft>
                          <a:spcPts val="1000"/>
                        </a:spcAft>
                      </a:pPr>
                      <a:r>
                        <a:rPr lang="ru-RU" sz="400">
                          <a:effectLst/>
                        </a:rPr>
                        <a:t>2020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gn="ctr">
                        <a:lnSpc>
                          <a:spcPct val="115000"/>
                        </a:lnSpc>
                        <a:spcAft>
                          <a:spcPts val="1000"/>
                        </a:spcAft>
                      </a:pPr>
                      <a:r>
                        <a:rPr lang="ru-RU" sz="400">
                          <a:effectLst/>
                        </a:rPr>
                        <a:t>2021</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gn="ctr">
                        <a:lnSpc>
                          <a:spcPct val="115000"/>
                        </a:lnSpc>
                        <a:spcAft>
                          <a:spcPts val="1000"/>
                        </a:spcAft>
                      </a:pPr>
                      <a:r>
                        <a:rPr lang="ru-RU" sz="400">
                          <a:effectLst/>
                        </a:rPr>
                        <a:t>2022</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1594103600"/>
                  </a:ext>
                </a:extLst>
              </a:tr>
              <a:tr h="288000">
                <a:tc>
                  <a:txBody>
                    <a:bodyPr/>
                    <a:lstStyle/>
                    <a:p>
                      <a:pPr algn="ctr">
                        <a:lnSpc>
                          <a:spcPct val="115000"/>
                        </a:lnSpc>
                        <a:spcAft>
                          <a:spcPts val="1000"/>
                        </a:spcAft>
                      </a:pPr>
                      <a:r>
                        <a:rPr lang="ru-RU" sz="400">
                          <a:effectLst/>
                        </a:rPr>
                        <a:t>1.</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Существует доступ учащихся к книгам: наличие читального зала, медиатеки</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Наличие читального зала, медиатеки</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98%</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99%</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100%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504139985"/>
                  </a:ext>
                </a:extLst>
              </a:tr>
              <a:tr h="361120">
                <a:tc>
                  <a:txBody>
                    <a:bodyPr/>
                    <a:lstStyle/>
                    <a:p>
                      <a:pPr algn="ctr">
                        <a:lnSpc>
                          <a:spcPct val="115000"/>
                        </a:lnSpc>
                        <a:spcAft>
                          <a:spcPts val="1000"/>
                        </a:spcAft>
                      </a:pPr>
                      <a:r>
                        <a:rPr lang="ru-RU" sz="400">
                          <a:effectLst/>
                        </a:rPr>
                        <a:t>2.</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Организуются выездные выставки-продажи детской и подростковой литературы</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Не реже 2 раз в год</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20%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30%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40%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50%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3745331977"/>
                  </a:ext>
                </a:extLst>
              </a:tr>
              <a:tr h="361120">
                <a:tc>
                  <a:txBody>
                    <a:bodyPr/>
                    <a:lstStyle/>
                    <a:p>
                      <a:pPr algn="ctr">
                        <a:lnSpc>
                          <a:spcPct val="115000"/>
                        </a:lnSpc>
                        <a:spcAft>
                          <a:spcPts val="1000"/>
                        </a:spcAft>
                      </a:pPr>
                      <a:r>
                        <a:rPr lang="ru-RU" sz="400">
                          <a:effectLst/>
                        </a:rPr>
                        <a:t>3.</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Школа обеспечена художественной, научно-популярной и справочной литературой</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Не менее 5 экз. на 1 ученика</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100%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406667552"/>
                  </a:ext>
                </a:extLst>
              </a:tr>
              <a:tr h="288000">
                <a:tc>
                  <a:txBody>
                    <a:bodyPr/>
                    <a:lstStyle/>
                    <a:p>
                      <a:pPr algn="ctr">
                        <a:lnSpc>
                          <a:spcPct val="115000"/>
                        </a:lnSpc>
                        <a:spcAft>
                          <a:spcPts val="1000"/>
                        </a:spcAft>
                      </a:pPr>
                      <a:r>
                        <a:rPr lang="ru-RU" sz="400">
                          <a:effectLst/>
                        </a:rPr>
                        <a:t>4.</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Осуществляется мониторинг качества смыслового чтения по 5 уровням</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Высший уровень – не менее 15%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100%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3207271936"/>
                  </a:ext>
                </a:extLst>
              </a:tr>
              <a:tr h="361120">
                <a:tc>
                  <a:txBody>
                    <a:bodyPr/>
                    <a:lstStyle/>
                    <a:p>
                      <a:pPr algn="ctr">
                        <a:lnSpc>
                          <a:spcPct val="115000"/>
                        </a:lnSpc>
                        <a:spcAft>
                          <a:spcPts val="1000"/>
                        </a:spcAft>
                      </a:pPr>
                      <a:r>
                        <a:rPr lang="ru-RU" sz="400">
                          <a:effectLst/>
                        </a:rPr>
                        <a:t>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Осуществляется мониторинг читательских предпочтений школьников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2 раза в год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100%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1906030570"/>
                  </a:ext>
                </a:extLst>
              </a:tr>
              <a:tr h="214880">
                <a:tc>
                  <a:txBody>
                    <a:bodyPr/>
                    <a:lstStyle/>
                    <a:p>
                      <a:pPr algn="ctr">
                        <a:lnSpc>
                          <a:spcPct val="115000"/>
                        </a:lnSpc>
                        <a:spcAft>
                          <a:spcPts val="1000"/>
                        </a:spcAft>
                      </a:pPr>
                      <a:r>
                        <a:rPr lang="ru-RU" sz="400">
                          <a:effectLst/>
                        </a:rPr>
                        <a:t>6.</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Во всех классах по всем предметам введены Часы чтения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Не реже 2 раз в год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20%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100%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1632231125"/>
                  </a:ext>
                </a:extLst>
              </a:tr>
              <a:tr h="361120">
                <a:tc>
                  <a:txBody>
                    <a:bodyPr/>
                    <a:lstStyle/>
                    <a:p>
                      <a:pPr algn="ctr">
                        <a:lnSpc>
                          <a:spcPct val="115000"/>
                        </a:lnSpc>
                        <a:spcAft>
                          <a:spcPts val="1000"/>
                        </a:spcAft>
                      </a:pPr>
                      <a:r>
                        <a:rPr lang="ru-RU" sz="400">
                          <a:effectLst/>
                        </a:rPr>
                        <a:t>7.</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Школьники знают наизусть все программные стихотворения по литературе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Не менее 80% учеников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60%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2085942060"/>
                  </a:ext>
                </a:extLst>
              </a:tr>
              <a:tr h="434241">
                <a:tc>
                  <a:txBody>
                    <a:bodyPr/>
                    <a:lstStyle/>
                    <a:p>
                      <a:pPr algn="ctr">
                        <a:lnSpc>
                          <a:spcPct val="115000"/>
                        </a:lnSpc>
                        <a:spcAft>
                          <a:spcPts val="1000"/>
                        </a:spcAft>
                      </a:pPr>
                      <a:r>
                        <a:rPr lang="ru-RU" sz="400">
                          <a:effectLst/>
                        </a:rPr>
                        <a:t>8.</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Учащиеся начальных классов выполняют нормативы по технике чтения и пониманию прочитанного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Не менее 90% учеников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2804860755"/>
                  </a:ext>
                </a:extLst>
              </a:tr>
              <a:tr h="361120">
                <a:tc>
                  <a:txBody>
                    <a:bodyPr/>
                    <a:lstStyle/>
                    <a:p>
                      <a:pPr algn="ctr">
                        <a:lnSpc>
                          <a:spcPct val="115000"/>
                        </a:lnSpc>
                        <a:spcAft>
                          <a:spcPts val="1000"/>
                        </a:spcAft>
                      </a:pPr>
                      <a:r>
                        <a:rPr lang="ru-RU" sz="400">
                          <a:effectLst/>
                        </a:rPr>
                        <a:t>9.</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Учащиеся начальных классов умеют подробно и сжато пересказывать прочитанный текст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Не менее 90% учеников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90%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3164018684"/>
                  </a:ext>
                </a:extLst>
              </a:tr>
              <a:tr h="726721">
                <a:tc>
                  <a:txBody>
                    <a:bodyPr/>
                    <a:lstStyle/>
                    <a:p>
                      <a:pPr algn="ctr">
                        <a:lnSpc>
                          <a:spcPct val="115000"/>
                        </a:lnSpc>
                        <a:spcAft>
                          <a:spcPts val="1000"/>
                        </a:spcAft>
                      </a:pPr>
                      <a:r>
                        <a:rPr lang="ru-RU" sz="400">
                          <a:effectLst/>
                        </a:rPr>
                        <a:t>10.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Старшеклассники  готовят реферативные работы в соответствии с требованиями к данному виду работ по литературе, истории, обществознанию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80% учащихся по всем предметам </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65%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75%</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tc>
                  <a:txBody>
                    <a:bodyPr/>
                    <a:lstStyle/>
                    <a:p>
                      <a:pPr>
                        <a:lnSpc>
                          <a:spcPct val="115000"/>
                        </a:lnSpc>
                        <a:spcAft>
                          <a:spcPts val="1000"/>
                        </a:spcAft>
                      </a:pPr>
                      <a:r>
                        <a:rPr lang="ru-RU" sz="400">
                          <a:effectLst/>
                        </a:rPr>
                        <a:t>80%</a:t>
                      </a:r>
                      <a:endParaRPr lang="ru-RU" sz="400">
                        <a:effectLst/>
                        <a:latin typeface="Calibri" panose="020F0502020204030204" pitchFamily="34" charset="0"/>
                        <a:ea typeface="Calibri" panose="020F0502020204030204" pitchFamily="34" charset="0"/>
                        <a:cs typeface="Times New Roman" panose="02020603050405020304" pitchFamily="18" charset="0"/>
                      </a:endParaRPr>
                    </a:p>
                  </a:txBody>
                  <a:tcPr marL="26011" marR="26011" marT="0" marB="0"/>
                </a:tc>
                <a:extLst>
                  <a:ext uri="{0D108BD9-81ED-4DB2-BD59-A6C34878D82A}">
                    <a16:rowId xmlns:a16="http://schemas.microsoft.com/office/drawing/2014/main" val="2071834617"/>
                  </a:ext>
                </a:extLst>
              </a:tr>
            </a:tbl>
          </a:graphicData>
        </a:graphic>
      </p:graphicFrame>
      <p:graphicFrame>
        <p:nvGraphicFramePr>
          <p:cNvPr id="10" name="Таблица 9">
            <a:extLst>
              <a:ext uri="{FF2B5EF4-FFF2-40B4-BE49-F238E27FC236}">
                <a16:creationId xmlns:a16="http://schemas.microsoft.com/office/drawing/2014/main" id="{5F697021-75C9-43C3-8B3D-223593E9B1A1}"/>
              </a:ext>
            </a:extLst>
          </p:cNvPr>
          <p:cNvGraphicFramePr>
            <a:graphicFrameLocks noGrp="1"/>
          </p:cNvGraphicFramePr>
          <p:nvPr>
            <p:extLst>
              <p:ext uri="{D42A27DB-BD31-4B8C-83A1-F6EECF244321}">
                <p14:modId xmlns:p14="http://schemas.microsoft.com/office/powerpoint/2010/main" val="459640676"/>
              </p:ext>
            </p:extLst>
          </p:nvPr>
        </p:nvGraphicFramePr>
        <p:xfrm>
          <a:off x="2352583" y="656949"/>
          <a:ext cx="9012209" cy="5362852"/>
        </p:xfrm>
        <a:graphic>
          <a:graphicData uri="http://schemas.openxmlformats.org/drawingml/2006/table">
            <a:tbl>
              <a:tblPr firstRow="1" firstCol="1" bandRow="1">
                <a:tableStyleId>{5C22544A-7EE6-4342-B048-85BDC9FD1C3A}</a:tableStyleId>
              </a:tblPr>
              <a:tblGrid>
                <a:gridCol w="646203">
                  <a:extLst>
                    <a:ext uri="{9D8B030D-6E8A-4147-A177-3AD203B41FA5}">
                      <a16:colId xmlns:a16="http://schemas.microsoft.com/office/drawing/2014/main" val="2731709349"/>
                    </a:ext>
                  </a:extLst>
                </a:gridCol>
                <a:gridCol w="2455390">
                  <a:extLst>
                    <a:ext uri="{9D8B030D-6E8A-4147-A177-3AD203B41FA5}">
                      <a16:colId xmlns:a16="http://schemas.microsoft.com/office/drawing/2014/main" val="4265312650"/>
                    </a:ext>
                  </a:extLst>
                </a:gridCol>
                <a:gridCol w="1937697">
                  <a:extLst>
                    <a:ext uri="{9D8B030D-6E8A-4147-A177-3AD203B41FA5}">
                      <a16:colId xmlns:a16="http://schemas.microsoft.com/office/drawing/2014/main" val="2809240720"/>
                    </a:ext>
                  </a:extLst>
                </a:gridCol>
                <a:gridCol w="1291495">
                  <a:extLst>
                    <a:ext uri="{9D8B030D-6E8A-4147-A177-3AD203B41FA5}">
                      <a16:colId xmlns:a16="http://schemas.microsoft.com/office/drawing/2014/main" val="2327506486"/>
                    </a:ext>
                  </a:extLst>
                </a:gridCol>
                <a:gridCol w="905050">
                  <a:extLst>
                    <a:ext uri="{9D8B030D-6E8A-4147-A177-3AD203B41FA5}">
                      <a16:colId xmlns:a16="http://schemas.microsoft.com/office/drawing/2014/main" val="143614936"/>
                    </a:ext>
                  </a:extLst>
                </a:gridCol>
                <a:gridCol w="904137">
                  <a:extLst>
                    <a:ext uri="{9D8B030D-6E8A-4147-A177-3AD203B41FA5}">
                      <a16:colId xmlns:a16="http://schemas.microsoft.com/office/drawing/2014/main" val="500159339"/>
                    </a:ext>
                  </a:extLst>
                </a:gridCol>
                <a:gridCol w="872237">
                  <a:extLst>
                    <a:ext uri="{9D8B030D-6E8A-4147-A177-3AD203B41FA5}">
                      <a16:colId xmlns:a16="http://schemas.microsoft.com/office/drawing/2014/main" val="170472815"/>
                    </a:ext>
                  </a:extLst>
                </a:gridCol>
              </a:tblGrid>
              <a:tr h="962770">
                <a:tc>
                  <a:txBody>
                    <a:bodyPr/>
                    <a:lstStyle/>
                    <a:p>
                      <a:pPr algn="ctr">
                        <a:lnSpc>
                          <a:spcPct val="115000"/>
                        </a:lnSpc>
                        <a:spcAft>
                          <a:spcPts val="1000"/>
                        </a:spcAft>
                      </a:pPr>
                      <a:r>
                        <a:rPr lang="ru-RU" sz="1050">
                          <a:effectLst/>
                        </a:rPr>
                        <a:t>11.</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Учащиеся 2-7 классов качественно и систематически ведут читательские дневники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40%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50%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60%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468377395"/>
                  </a:ext>
                </a:extLst>
              </a:tr>
              <a:tr h="572885">
                <a:tc>
                  <a:txBody>
                    <a:bodyPr/>
                    <a:lstStyle/>
                    <a:p>
                      <a:pPr algn="ctr">
                        <a:lnSpc>
                          <a:spcPct val="115000"/>
                        </a:lnSpc>
                        <a:spcAft>
                          <a:spcPts val="1000"/>
                        </a:spcAft>
                      </a:pPr>
                      <a:r>
                        <a:rPr lang="ru-RU" sz="1050">
                          <a:effectLst/>
                        </a:rPr>
                        <a:t>12.</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Создана профессиональная библиотека педагога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Не менее 5 экз. на 1 учителя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55%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60%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4209211013"/>
                  </a:ext>
                </a:extLst>
              </a:tr>
              <a:tr h="572885">
                <a:tc>
                  <a:txBody>
                    <a:bodyPr/>
                    <a:lstStyle/>
                    <a:p>
                      <a:pPr algn="ctr">
                        <a:lnSpc>
                          <a:spcPct val="115000"/>
                        </a:lnSpc>
                        <a:spcAft>
                          <a:spcPts val="1000"/>
                        </a:spcAft>
                      </a:pPr>
                      <a:r>
                        <a:rPr lang="ru-RU" sz="1050">
                          <a:effectLst/>
                        </a:rPr>
                        <a:t>13.</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Во всех классах с 5 по 9 проводятся библиотечные уроки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100%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3079975314"/>
                  </a:ext>
                </a:extLst>
              </a:tr>
              <a:tr h="572885">
                <a:tc>
                  <a:txBody>
                    <a:bodyPr/>
                    <a:lstStyle/>
                    <a:p>
                      <a:pPr algn="ctr">
                        <a:lnSpc>
                          <a:spcPct val="115000"/>
                        </a:lnSpc>
                        <a:spcAft>
                          <a:spcPts val="1000"/>
                        </a:spcAft>
                      </a:pPr>
                      <a:r>
                        <a:rPr lang="ru-RU" sz="1050">
                          <a:effectLst/>
                        </a:rPr>
                        <a:t>14.</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Ученики посещают школьную библиотеку (медиатеку)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60%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65%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298714457"/>
                  </a:ext>
                </a:extLst>
              </a:tr>
              <a:tr h="767828">
                <a:tc>
                  <a:txBody>
                    <a:bodyPr/>
                    <a:lstStyle/>
                    <a:p>
                      <a:pPr algn="ctr">
                        <a:lnSpc>
                          <a:spcPct val="115000"/>
                        </a:lnSpc>
                        <a:spcAft>
                          <a:spcPts val="1000"/>
                        </a:spcAft>
                      </a:pPr>
                      <a:r>
                        <a:rPr lang="ru-RU" sz="1050">
                          <a:effectLst/>
                        </a:rPr>
                        <a:t>15.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Школа взаимодействует с городскими библиотеками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Договоры не менее, чем с 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641834696"/>
                  </a:ext>
                </a:extLst>
              </a:tr>
              <a:tr h="767828">
                <a:tc>
                  <a:txBody>
                    <a:bodyPr/>
                    <a:lstStyle/>
                    <a:p>
                      <a:pPr algn="ctr">
                        <a:lnSpc>
                          <a:spcPct val="115000"/>
                        </a:lnSpc>
                        <a:spcAft>
                          <a:spcPts val="1000"/>
                        </a:spcAft>
                      </a:pPr>
                      <a:r>
                        <a:rPr lang="ru-RU" sz="1050">
                          <a:effectLst/>
                        </a:rPr>
                        <a:t>16.</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Повышение уровня функциональной грамотности школьников</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Не менее 98%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1089649134"/>
                  </a:ext>
                </a:extLst>
              </a:tr>
              <a:tr h="377943">
                <a:tc>
                  <a:txBody>
                    <a:bodyPr/>
                    <a:lstStyle/>
                    <a:p>
                      <a:pPr algn="ctr">
                        <a:lnSpc>
                          <a:spcPct val="115000"/>
                        </a:lnSpc>
                        <a:spcAft>
                          <a:spcPts val="1000"/>
                        </a:spcAft>
                      </a:pPr>
                      <a:r>
                        <a:rPr lang="ru-RU" sz="1050">
                          <a:effectLst/>
                        </a:rPr>
                        <a:t>17.</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Привлечение к семейному чтению</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Не менее 50%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35%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40%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45%</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50%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1498237964"/>
                  </a:ext>
                </a:extLst>
              </a:tr>
              <a:tr h="767828">
                <a:tc>
                  <a:txBody>
                    <a:bodyPr/>
                    <a:lstStyle/>
                    <a:p>
                      <a:pPr algn="ctr">
                        <a:lnSpc>
                          <a:spcPct val="115000"/>
                        </a:lnSpc>
                        <a:spcAft>
                          <a:spcPts val="1000"/>
                        </a:spcAft>
                      </a:pPr>
                      <a:r>
                        <a:rPr lang="ru-RU" sz="1050">
                          <a:effectLst/>
                        </a:rPr>
                        <a:t>18.</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dirty="0">
                          <a:effectLst/>
                        </a:rPr>
                        <a:t>Включение в реализацию Инициативы педагогов школ</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100%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70%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80%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a:effectLst/>
                        </a:rPr>
                        <a:t>90%</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tc>
                  <a:txBody>
                    <a:bodyPr/>
                    <a:lstStyle/>
                    <a:p>
                      <a:pPr>
                        <a:lnSpc>
                          <a:spcPct val="115000"/>
                        </a:lnSpc>
                        <a:spcAft>
                          <a:spcPts val="1000"/>
                        </a:spcAft>
                      </a:pPr>
                      <a:r>
                        <a:rPr lang="ru-RU" sz="1050" dirty="0">
                          <a:effectLst/>
                        </a:rPr>
                        <a:t>100%</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50253" marR="50253" marT="0" marB="0"/>
                </a:tc>
                <a:extLst>
                  <a:ext uri="{0D108BD9-81ED-4DB2-BD59-A6C34878D82A}">
                    <a16:rowId xmlns:a16="http://schemas.microsoft.com/office/drawing/2014/main" val="817448884"/>
                  </a:ext>
                </a:extLst>
              </a:tr>
            </a:tbl>
          </a:graphicData>
        </a:graphic>
      </p:graphicFrame>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6530656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2" name="Рисунок 11">
            <a:extLst>
              <a:ext uri="{FF2B5EF4-FFF2-40B4-BE49-F238E27FC236}">
                <a16:creationId xmlns:a16="http://schemas.microsoft.com/office/drawing/2014/main" id="{FEE68747-6123-4D63-B440-D132552681D7}"/>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7468992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2" name="Рисунок 11">
            <a:extLst>
              <a:ext uri="{FF2B5EF4-FFF2-40B4-BE49-F238E27FC236}">
                <a16:creationId xmlns:a16="http://schemas.microsoft.com/office/drawing/2014/main" id="{39939A3B-BF61-4CF4-AFA0-F3CD78FF9EDA}"/>
              </a:ext>
            </a:extLst>
          </p:cNvPr>
          <p:cNvPicPr/>
          <p:nvPr/>
        </p:nvPicPr>
        <p:blipFill rotWithShape="1">
          <a:blip r:embed="rId3">
            <a:extLst>
              <a:ext uri="{28A0092B-C50C-407E-A947-70E740481C1C}">
                <a14:useLocalDpi xmlns:a14="http://schemas.microsoft.com/office/drawing/2010/main" val="0"/>
              </a:ext>
            </a:extLst>
          </a:blip>
          <a:srcRect t="12952" b="31703"/>
          <a:stretch/>
        </p:blipFill>
        <p:spPr bwMode="auto">
          <a:xfrm>
            <a:off x="1916091" y="1404693"/>
            <a:ext cx="9762490" cy="4232625"/>
          </a:xfrm>
          <a:prstGeom prst="rect">
            <a:avLst/>
          </a:prstGeom>
          <a:noFill/>
          <a:ln>
            <a:noFill/>
          </a:ln>
        </p:spPr>
      </p:pic>
      <p:pic>
        <p:nvPicPr>
          <p:cNvPr id="10" name="Рисунок 9">
            <a:extLst>
              <a:ext uri="{FF2B5EF4-FFF2-40B4-BE49-F238E27FC236}">
                <a16:creationId xmlns:a16="http://schemas.microsoft.com/office/drawing/2014/main" id="{7E9755D6-874A-4E5C-AE0C-80C705B89AE6}"/>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91398" y="62508"/>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94007386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0" name="Рисунок 9">
            <a:extLst>
              <a:ext uri="{FF2B5EF4-FFF2-40B4-BE49-F238E27FC236}">
                <a16:creationId xmlns:a16="http://schemas.microsoft.com/office/drawing/2014/main" id="{A1837A44-2635-47A6-9E78-CFA9BBB6BEE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2" name="Рисунок 11">
            <a:extLst>
              <a:ext uri="{FF2B5EF4-FFF2-40B4-BE49-F238E27FC236}">
                <a16:creationId xmlns:a16="http://schemas.microsoft.com/office/drawing/2014/main" id="{B89C1C78-D2FE-4820-BBB0-8E092B0D1A6B}"/>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95240" y="-4786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24113932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2" name="Рисунок 11">
            <a:extLst>
              <a:ext uri="{FF2B5EF4-FFF2-40B4-BE49-F238E27FC236}">
                <a16:creationId xmlns:a16="http://schemas.microsoft.com/office/drawing/2014/main" id="{5BE44750-F84C-498B-9703-A8107F46014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0" name="Рисунок 9">
            <a:extLst>
              <a:ext uri="{FF2B5EF4-FFF2-40B4-BE49-F238E27FC236}">
                <a16:creationId xmlns:a16="http://schemas.microsoft.com/office/drawing/2014/main" id="{6E1ECE38-62FC-4F54-9EE6-4FB995C78D6B}"/>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27205620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0" name="Рисунок 9">
            <a:extLst>
              <a:ext uri="{FF2B5EF4-FFF2-40B4-BE49-F238E27FC236}">
                <a16:creationId xmlns:a16="http://schemas.microsoft.com/office/drawing/2014/main" id="{BD7D872F-085F-4BE1-B232-D21A47AB69F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2" name="Рисунок 11">
            <a:extLst>
              <a:ext uri="{FF2B5EF4-FFF2-40B4-BE49-F238E27FC236}">
                <a16:creationId xmlns:a16="http://schemas.microsoft.com/office/drawing/2014/main" id="{8226C075-E40C-4564-A4C8-36DC259EF7E9}"/>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11248705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2" name="Рисунок 11">
            <a:extLst>
              <a:ext uri="{FF2B5EF4-FFF2-40B4-BE49-F238E27FC236}">
                <a16:creationId xmlns:a16="http://schemas.microsoft.com/office/drawing/2014/main" id="{78F7F55D-9041-4C83-A8E6-7FBD51278DB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0" name="Рисунок 9">
            <a:extLst>
              <a:ext uri="{FF2B5EF4-FFF2-40B4-BE49-F238E27FC236}">
                <a16:creationId xmlns:a16="http://schemas.microsoft.com/office/drawing/2014/main" id="{E3D30B0A-9831-471E-88C5-3E077261EE60}"/>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421068402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0" name="Рисунок 9">
            <a:extLst>
              <a:ext uri="{FF2B5EF4-FFF2-40B4-BE49-F238E27FC236}">
                <a16:creationId xmlns:a16="http://schemas.microsoft.com/office/drawing/2014/main" id="{5A86D8BA-ED08-4C68-8266-1C79C92491F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2" name="Рисунок 11">
            <a:extLst>
              <a:ext uri="{FF2B5EF4-FFF2-40B4-BE49-F238E27FC236}">
                <a16:creationId xmlns:a16="http://schemas.microsoft.com/office/drawing/2014/main" id="{224CB29C-728B-4578-ABAB-9128AE55B963}"/>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91585573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2" name="Рисунок 11">
            <a:extLst>
              <a:ext uri="{FF2B5EF4-FFF2-40B4-BE49-F238E27FC236}">
                <a16:creationId xmlns:a16="http://schemas.microsoft.com/office/drawing/2014/main" id="{016E07FB-5840-4606-A747-1A0334C5EAB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0" name="Рисунок 9">
            <a:extLst>
              <a:ext uri="{FF2B5EF4-FFF2-40B4-BE49-F238E27FC236}">
                <a16:creationId xmlns:a16="http://schemas.microsoft.com/office/drawing/2014/main" id="{C62F915D-55AF-4603-86E8-D7121A0962B7}"/>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23966174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0" name="Рисунок 9">
            <a:extLst>
              <a:ext uri="{FF2B5EF4-FFF2-40B4-BE49-F238E27FC236}">
                <a16:creationId xmlns:a16="http://schemas.microsoft.com/office/drawing/2014/main" id="{725B0B57-919F-4D7B-ABD4-90F3E8E88463}"/>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2" name="Рисунок 11">
            <a:extLst>
              <a:ext uri="{FF2B5EF4-FFF2-40B4-BE49-F238E27FC236}">
                <a16:creationId xmlns:a16="http://schemas.microsoft.com/office/drawing/2014/main" id="{A32C0245-14C9-46A2-9AD6-9DDADBCD2AC3}"/>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44595400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2" name="Рисунок 11">
            <a:extLst>
              <a:ext uri="{FF2B5EF4-FFF2-40B4-BE49-F238E27FC236}">
                <a16:creationId xmlns:a16="http://schemas.microsoft.com/office/drawing/2014/main" id="{7C9FE584-CA63-48FC-A770-992F2BA115E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4755" y="-228600"/>
            <a:ext cx="9762490" cy="7315200"/>
          </a:xfrm>
          <a:prstGeom prst="rect">
            <a:avLst/>
          </a:prstGeom>
          <a:noFill/>
          <a:ln>
            <a:noFill/>
          </a:ln>
        </p:spPr>
      </p:pic>
      <p:pic>
        <p:nvPicPr>
          <p:cNvPr id="10" name="Рисунок 9">
            <a:extLst>
              <a:ext uri="{FF2B5EF4-FFF2-40B4-BE49-F238E27FC236}">
                <a16:creationId xmlns:a16="http://schemas.microsoft.com/office/drawing/2014/main" id="{B84D9D45-124F-4E94-925B-00FCC7B279AD}"/>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28652905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97617"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47A1481D-CAAD-444E-8E47-94E331E95C85}"/>
              </a:ext>
            </a:extLst>
          </p:cNvPr>
          <p:cNvSpPr txBox="1"/>
          <p:nvPr/>
        </p:nvSpPr>
        <p:spPr>
          <a:xfrm>
            <a:off x="2260121" y="474345"/>
            <a:ext cx="9516720" cy="5478423"/>
          </a:xfrm>
          <a:prstGeom prst="rect">
            <a:avLst/>
          </a:prstGeom>
          <a:noFill/>
        </p:spPr>
        <p:txBody>
          <a:bodyPr wrap="square">
            <a:spAutoFit/>
          </a:bodyPr>
          <a:lstStyle/>
          <a:p>
            <a:r>
              <a:rPr lang="ru-RU" sz="1400" dirty="0"/>
              <a:t>Задача (креативная, русский язык, литература 5–6 классы). </a:t>
            </a:r>
          </a:p>
          <a:p>
            <a:r>
              <a:rPr lang="ru-RU" sz="1400" dirty="0"/>
              <a:t>Придумайте рассказ, все слова которого начинались бы на одну и ту же букву. </a:t>
            </a:r>
          </a:p>
          <a:p>
            <a:endParaRPr lang="ru-RU" sz="1400" dirty="0"/>
          </a:p>
          <a:p>
            <a:r>
              <a:rPr lang="ru-RU" sz="1400" dirty="0"/>
              <a:t>Варианты решения задачи. </a:t>
            </a:r>
          </a:p>
          <a:p>
            <a:endParaRPr lang="ru-RU" sz="1400" dirty="0"/>
          </a:p>
          <a:p>
            <a:r>
              <a:rPr lang="ru-RU" sz="1400" dirty="0"/>
              <a:t>Виртуозная ворона </a:t>
            </a:r>
          </a:p>
          <a:p>
            <a:r>
              <a:rPr lang="ru-RU" sz="1400" dirty="0"/>
              <a:t>Ворона в весеннем восторге врезалась в ветвистую вербу, винтом взвилась ввысь, вскрикнула вороньим воплем: «Виват, Весна!» Катя Н., 5 класс </a:t>
            </a:r>
          </a:p>
          <a:p>
            <a:endParaRPr lang="ru-RU" sz="1400" dirty="0"/>
          </a:p>
          <a:p>
            <a:r>
              <a:rPr lang="ru-RU" sz="1400" dirty="0"/>
              <a:t>Город </a:t>
            </a:r>
            <a:r>
              <a:rPr lang="ru-RU" sz="1400" dirty="0" err="1"/>
              <a:t>Город</a:t>
            </a:r>
            <a:r>
              <a:rPr lang="ru-RU" sz="1400" dirty="0"/>
              <a:t>. </a:t>
            </a:r>
          </a:p>
          <a:p>
            <a:r>
              <a:rPr lang="ru-RU" sz="1400" dirty="0"/>
              <a:t>Гранитная громадина. Гудят грузовики, горят габариты. Гнутся горящие галогеновые гирлянды. Гуляют горделивые горожане. Громкий говор гостей города. Гордость горожан — газоны голубых гвоздик. Гастролирует группа гениальных гитаристов. Грандиозно! Александр М., 6 класс </a:t>
            </a:r>
          </a:p>
          <a:p>
            <a:endParaRPr lang="ru-RU" sz="1400" dirty="0"/>
          </a:p>
          <a:p>
            <a:r>
              <a:rPr lang="ru-RU" sz="1400" dirty="0"/>
              <a:t>Семья </a:t>
            </a:r>
          </a:p>
          <a:p>
            <a:r>
              <a:rPr lang="ru-RU" sz="1400" dirty="0"/>
              <a:t>Сколько сокровенных слов связано с семьей: свадьба, свет, сердце. </a:t>
            </a:r>
          </a:p>
          <a:p>
            <a:r>
              <a:rPr lang="ru-RU" sz="1400" dirty="0"/>
              <a:t>Созвучно слово северному сиянию. Сколько создано стихотворений, сочинено семейных сказок — сотни. </a:t>
            </a:r>
          </a:p>
          <a:p>
            <a:r>
              <a:rPr lang="ru-RU" sz="1400" dirty="0"/>
              <a:t>Сказывается сказка. Снится старику со старухой сон: сентябрь, солнце. Самобытный Свят со сдержанной Светланой сыграли славную свадьбу. Скатерть-самобранка стол сервирует, сразу столоваться собрались сорок сороков. Сели, стали свитки сочинять, самоцветы собирать. </a:t>
            </a:r>
          </a:p>
          <a:p>
            <a:r>
              <a:rPr lang="ru-RU" sz="1400" dirty="0"/>
              <a:t>Снег, свеча, свитер, сарафан — слишком скоро состарились. Стыдно сокрушаться. Состав семьи стопроцентный — семеро: сообразительная синеглазка, средняя сестра, старшая сестра, смекалистый сын, старик, старуха, смышленая собака. Слава Семье! </a:t>
            </a:r>
          </a:p>
          <a:p>
            <a:r>
              <a:rPr lang="ru-RU" sz="1400" dirty="0"/>
              <a:t>Екатерина К., 10 класс</a:t>
            </a:r>
          </a:p>
        </p:txBody>
      </p:sp>
    </p:spTree>
    <p:extLst>
      <p:ext uri="{BB962C8B-B14F-4D97-AF65-F5344CB8AC3E}">
        <p14:creationId xmlns:p14="http://schemas.microsoft.com/office/powerpoint/2010/main" val="201331826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1813035" y="362611"/>
            <a:ext cx="9551756" cy="6060774"/>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ABDD06CB-EBBC-4553-955D-07162D4F92C6}"/>
              </a:ext>
            </a:extLst>
          </p:cNvPr>
          <p:cNvSpPr txBox="1"/>
          <p:nvPr/>
        </p:nvSpPr>
        <p:spPr>
          <a:xfrm>
            <a:off x="1414992" y="0"/>
            <a:ext cx="10777007" cy="6705875"/>
          </a:xfrm>
          <a:prstGeom prst="rect">
            <a:avLst/>
          </a:prstGeom>
          <a:noFill/>
        </p:spPr>
        <p:txBody>
          <a:bodyPr wrap="square">
            <a:spAutoFit/>
          </a:bodyPr>
          <a:lstStyle/>
          <a:p>
            <a:pPr algn="ctr">
              <a:lnSpc>
                <a:spcPct val="115000"/>
              </a:lnSpc>
              <a:spcAft>
                <a:spcPts val="1000"/>
              </a:spcAft>
            </a:pPr>
            <a:r>
              <a:rPr lang="ru-RU" sz="1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Смысловое чтение и читательская грамотность</a:t>
            </a:r>
            <a:endParaRPr lang="ru-RU" sz="1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Ковель, М. И.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грамотности у обучающихся на уроках химии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И. Ковель // Научный альманах. - 2020. - № 2-1 (64). - С. 128-133.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Ковель, М. И.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грамотности по теме "металлы" и оценка заданий на основе </a:t>
            </a:r>
            <a:r>
              <a:rPr lang="ru-RU" sz="1200" b="1" dirty="0" err="1">
                <a:effectLst/>
                <a:latin typeface="Times New Roman" panose="02020603050405020304" pitchFamily="18" charset="0"/>
                <a:ea typeface="Calibri" panose="020F0502020204030204" pitchFamily="34" charset="0"/>
                <a:cs typeface="Times New Roman" panose="02020603050405020304" pitchFamily="18" charset="0"/>
              </a:rPr>
              <a:t>критериального</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подхода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И. Ковель, Н. В. Вельяминова // Научный альманах. - 2020. - № 3-1 (65). - С. 37-43.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Ковель, М. И.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Задания к предметному тексту по химии для развития у обучающихся читательской грамотности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И. Ковель // The Scientific Heritage. - 2020. - № 48-4 (48). - С. 31-36.</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Ковель, М. И.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грамотности у обучаемых на основе развития логического мышления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И. Ковель ; под общей редакцией Т. Н. Ищенко // Педагогика и психология: проблемы развития мышления. Развитие личности в изменяющихся условиях : материалы V Всероссийской научно-практической конференции с международным участием. - 2020. - С. 76-83.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Ковель, М. И.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грамотности на уроках физики с применением </a:t>
            </a:r>
            <a:r>
              <a:rPr lang="ru-RU" sz="1200" b="1" dirty="0" err="1">
                <a:effectLst/>
                <a:latin typeface="Times New Roman" panose="02020603050405020304" pitchFamily="18" charset="0"/>
                <a:ea typeface="Calibri" panose="020F0502020204030204" pitchFamily="34" charset="0"/>
                <a:cs typeface="Times New Roman" panose="02020603050405020304" pitchFamily="18" charset="0"/>
              </a:rPr>
              <a:t>критериальной</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системы оценивания учебных достижений обучающихся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И. Ковель // Научный альманах. - 2020. - № 6-1 (68). - С. 69-76.</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Глинкина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Г.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Выявление обучающимися противоречий в содержании учебных текстов как способ развития читательской грамотности и диалектического мышления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 В.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Глинкина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под общей редакцией Т. Н. Ищенко // Педагогика и психология: проблемы развития мышления. Развитие личности в изменяющихся условиях : материалы V Всероссийской научно-практической конференции с международным участием. - 2020. - С. 16-25.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Глинкина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Г.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Читательская грамотность обучаемых как основа достижения предметных и метапредметных результатов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 В.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Глинкина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под общей редакцией Т. Н. Ищенко // Педагогика и психология: проблемы развития мышления. Развитие личности в изменяющихся условиях : материалы V Всероссийской научно-практической конференции с международным участием. - 2020. - С. 26-33.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Мендибаева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В. М.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Использование технологии стратегий чтения как условие развития читательской компетентности младших школьников / </a:t>
            </a:r>
            <a:br>
              <a:rPr lang="ru-RU" sz="1200" dirty="0">
                <a:effectLst/>
                <a:latin typeface="Times New Roman" panose="02020603050405020304" pitchFamily="18" charset="0"/>
                <a:ea typeface="Calibri" panose="020F0502020204030204" pitchFamily="34" charset="0"/>
                <a:cs typeface="Times New Roman" panose="02020603050405020304" pitchFamily="18" charset="0"/>
              </a:rPr>
            </a:b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В. М.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Мендибаева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С. М.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Лухпанова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Научные исследования высшей школы : сборник статей II Международной научно-практической конференции : в 2 ч. - 2020. - С. 185-187.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Жажева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С. А</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Психолого-педагогические основы формирования читательской компетентности младших школьников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С. А.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Жажева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Д. Д.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Жажева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Сборники конференций НИЦ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Социосфера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- 2020. - № 8. - С. 25-29.</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Милютина, А.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Возможности использования медиасредств при формировании смыслового чтения в начальной школе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А. А. Милютина, Н. В. Лукиных // Мир науки, культуры, образования. - 2020. - № 1 (80). - С. 200-202.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350687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1813035" y="362611"/>
            <a:ext cx="9551756" cy="6060774"/>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ABDD06CB-EBBC-4553-955D-07162D4F92C6}"/>
              </a:ext>
            </a:extLst>
          </p:cNvPr>
          <p:cNvSpPr txBox="1"/>
          <p:nvPr/>
        </p:nvSpPr>
        <p:spPr>
          <a:xfrm>
            <a:off x="1414993" y="236483"/>
            <a:ext cx="10777007" cy="6670480"/>
          </a:xfrm>
          <a:prstGeom prst="rect">
            <a:avLst/>
          </a:prstGeom>
          <a:noFill/>
        </p:spPr>
        <p:txBody>
          <a:bodyPr wrap="square">
            <a:spAutoFit/>
          </a:bodyPr>
          <a:lstStyle/>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Павлова, М. Н.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Системно-деятельностный подход в формировании читательской грамотности на уроках русского родного языка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Н. Павлова, Н. Г. Мордвинова // Актуальные вопросы исследования и преподавания родных языков и литератур : сборник материалов Международной научно-практической конференции. - 2020. - С. 252-255.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Галанова, М. Н.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Новые технологии работы с поэтическим произведением в курсе "литературное чтение на родном языке (русском)"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Н.</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Галанова  // Актуальные вопросы исследования и преподавания родных языков и литератур : сборник материалов Международной научно-практической конференции. - 2020. - С. 307-309.</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Иванова, А. Е.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Духовно-нравственное воспитание школьников через смысловое чтение художественной литературы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А. Е. Иванова // Педагогическое призвание : сборник статей II международного научно-методического конкурса : в 3 ч. - 2020. - С. 77-81.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Шматова, А.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компетентности младших школьников на уроках литературного чтения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А. А. Шматова // Педагогическое призвание : сборник статей II международного научно-методического конкурса : в 3 ч. - 2020. - С. 123-127.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Лютых, В. В. </a:t>
            </a:r>
            <a:r>
              <a:rPr lang="ru-RU" sz="1200" b="1" dirty="0" err="1">
                <a:effectLst/>
                <a:latin typeface="Times New Roman" panose="02020603050405020304" pitchFamily="18" charset="0"/>
                <a:ea typeface="Calibri" panose="020F0502020204030204" pitchFamily="34" charset="0"/>
                <a:cs typeface="Times New Roman" panose="02020603050405020304" pitchFamily="18" charset="0"/>
              </a:rPr>
              <a:t>Стратегиальный</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подход к обучению смысловому чтению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В. В. Лютых // Альманах мировой науки. - 2020. - № 1 (37). - С. 23-24.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Власова, В. М.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грамотности младшего школьника как основа для успешного обучения в школе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В. М. Власова // Педагогический опыт: от теории к практике : сборник материалов XII Международной научно-практической конференции. - ФГБОУ ВО «Чувашский государственный университет им. И.Н. Ульянова»; Актюбинский региональный государственный университет им. К.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Жубанова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Чебоксары, 2020. - С. 36-40.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Олефир</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С.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Профессиональные компетенции педагога в сфере развития читательской деятельности школьников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С. В.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Олефир</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Научное обеспечение системы повышения квалификации кадров. - 2020. - № 1 (42). - С. 15-23.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Горлова, Н.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Универсальные квант-технологии формирования смыслового аудирования у младших школьников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Н. А. Горлова // Специальное образование. - 2020. - № 1 (57). - С. 17-39.</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Исследование читательской грамотности младших школьников на современном этапе развития образования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Н. Н. Деменева, Е. Г.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Гуцу</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Е. В.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Кочетова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О. В. Колесова, Т. В.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Маясова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Перспективы науки и образования. - 2020. - № 2 (44). - С. 240-254.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Кудусова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Э. Э.</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Навык чтения как элемент содержания литературного образования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Э. Э.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Кудусова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А. М.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Яяева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Форум молодых ученых. - 2020. - № 4 (44). - С. 164-168.</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Пурышева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Н. С.</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Понимание информационных текстов при освоении физики современными обучающимися как </a:t>
            </a:r>
            <a:r>
              <a:rPr lang="ru-RU" sz="1200" b="1" dirty="0" err="1">
                <a:effectLst/>
                <a:latin typeface="Times New Roman" panose="02020603050405020304" pitchFamily="18" charset="0"/>
                <a:ea typeface="Calibri" panose="020F0502020204030204" pitchFamily="34" charset="0"/>
                <a:cs typeface="Times New Roman" panose="02020603050405020304" pitchFamily="18" charset="0"/>
              </a:rPr>
              <a:t>системарегулятивных</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познавательных и коммуникативных универсальных учебных действий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Н. С.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Пурышева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О. А. Крысанова // Вестник Нижегородского университета им. Н.И. Лобачевского. Серия: Социальные науки. - 2020. - № 1 (57). - С. 141-147.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189062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1813035" y="362611"/>
            <a:ext cx="9551756" cy="6060774"/>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ABDD06CB-EBBC-4553-955D-07162D4F92C6}"/>
              </a:ext>
            </a:extLst>
          </p:cNvPr>
          <p:cNvSpPr txBox="1"/>
          <p:nvPr/>
        </p:nvSpPr>
        <p:spPr>
          <a:xfrm>
            <a:off x="1414993" y="236483"/>
            <a:ext cx="10777007" cy="7012048"/>
          </a:xfrm>
          <a:prstGeom prst="rect">
            <a:avLst/>
          </a:prstGeom>
          <a:noFill/>
        </p:spPr>
        <p:txBody>
          <a:bodyPr wrap="square">
            <a:spAutoFit/>
          </a:bodyPr>
          <a:lstStyle/>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Дьякова, Е.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Развитие грамотности чтения как компонента функциональной грамотности в общеобразовательной школе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Дьякова Е.А. ; под общей редакцией Н.С.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Болотновой</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Русская речевая культура и текст : материалы XI Международной научной конференции. - 2020. - С. 250-255.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Гебекова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А. Н.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Обучение младших школьников смысловому чтению как условие формирования умения работать с текстом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А. Н.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Гебекова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под общей редакцией Э.А.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Пирмагомедовой</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Психолого-педагогические проблемы современного образования: пути и способы их решения : сборник материалов III Международной научно-практической конференции. - 2020. - С. 436-442.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Вандышева, О.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Развитие речемыслительных умений учащихся в процессе осмысления, переработки учебно-научных текстов на уроках русского языка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О. А. Вандышева // Столица науки. - 2020. - № 5 (22). - С. 283-298.</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Плотникова, С.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Приемы реконструкции текста в обучении младших школьников смысловому чтению учебного текста на уроках русского языка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С. В. Плотникова // Филологическое образование в период детства. - 2020. - № 27. - С. 55-65.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Лысиченкова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С.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Развитие читательской грамотности с использованием </a:t>
            </a:r>
            <a:r>
              <a:rPr lang="ru-RU" sz="1200" b="1" dirty="0" err="1">
                <a:effectLst/>
                <a:latin typeface="Times New Roman" panose="02020603050405020304" pitchFamily="18" charset="0"/>
                <a:ea typeface="Calibri" panose="020F0502020204030204" pitchFamily="34" charset="0"/>
                <a:cs typeface="Times New Roman" panose="02020603050405020304" pitchFamily="18" charset="0"/>
              </a:rPr>
              <a:t>несплошных</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текстов при обучении иностранному языку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С. А.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Лысиченкова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Научные тенденции: Филология, Культурология, Искусствоведение : сборник научных трудов по материалам XXII международной научной конференции. Международная Объединенная Академия Наук. - Санкт-Петербург, 2020. - С. 17-22.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Мелешкина, М. С.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Возможности развития навыков смыслового чтения и понимания текста у младших школьников с умственной отсталостью как одного из компонентов функциональной грамотности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С. Мелешкина // Проблемы современного педагогического образования. - 2020. - № 67-4. - С. 267-270.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Лебедева, М. Ю.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Особенности восприятия и понимания цифровых текстов: междисциплинарный взгляд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М. Ю. Лебедева, Т. С. Веселовская, О. Ф.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Купрещенко</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Перспективы науки и образования. - 2020. - № 4 (46). - С. 74-98.</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Текучева, И.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О механизмах смыслового чтения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И. В. Текучева, Т. А.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Горнякова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Глобальный научный потенциал. - 2020. - № 6 (111). - С. 37-41.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Антонова, Н.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Анализ возможности формирования читательской грамотности при обучении физике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Н. А. Антонова // Технологии в образовании – 2020 : сборник материалов Международной научно-методической конференции. - Новосибирск, 2020. - С. 347-353.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Гревцева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Г. Я.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Сознательное чтение как фактор развития личности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 Я.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Гревцева</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З. Н.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Шадманов</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отв. редактор С. И.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Беленцов</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Культура мира и ненасилия подрастающего поколения: ракурсы интерпретации и педагогические условия развития : сборник научных статей Международной научно-практической конференции. - 2020. - С. 220-223.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Волчкова, О.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грамотности в начальной школе на уроках литературного чтения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О. В. Волчкова // Современные педагогические инновации : сборник статей Международного научно-методического конкурса. - Петрозаводск, 2020. - С. 220-227.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835476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1813035" y="362611"/>
            <a:ext cx="9551756" cy="6060774"/>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ABDD06CB-EBBC-4553-955D-07162D4F92C6}"/>
              </a:ext>
            </a:extLst>
          </p:cNvPr>
          <p:cNvSpPr txBox="1"/>
          <p:nvPr/>
        </p:nvSpPr>
        <p:spPr>
          <a:xfrm>
            <a:off x="1414993" y="236483"/>
            <a:ext cx="10777007" cy="6883808"/>
          </a:xfrm>
          <a:prstGeom prst="rect">
            <a:avLst/>
          </a:prstGeom>
          <a:noFill/>
        </p:spPr>
        <p:txBody>
          <a:bodyPr wrap="square">
            <a:spAutoFit/>
          </a:bodyPr>
          <a:lstStyle/>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Бычкова, С.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Повышение читательской компетенции школьников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С. А. Бычкова // Юность и знания - гарантия успеха -2020 : сборник научных трудов 7-й Международной молодежной научной конференции : в 3 т. - Курск, 2020. - С. 83-85.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Старчеус</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О.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навыков смыслового чтения у младших школьников на уроках литературного чтения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О. А.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Старчеус</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Вестник научного общества студентов, аспирантов и молодых ученых. - 2020. - № 3. - С. 79-86.</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Черных, Н.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Смысловое чтение как основа развития функциональной грамотности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Н. В. Черных // Молодежь и научно-технический прогресс : сборник докладов XIII международной научно-практической конференции студентов, аспирантов и молодых ученых. В 2 т. - Старый Оскол, 2020. - С. 410-413.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Островская, Е. Г.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и диагностика сформированности читательской грамотности учащихся как средство повышения качества знаний учащихся i ступени общего среднего образования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Е. Г. Островская, О. В. Почтарева // Педагогическое призвание : сборник статей Международного научно-методического конкурса : в 2 частях. - МЦНП «Новая наука». - 2019. - С. 193-202.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Акимова, Н.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Развитие иноязычных читательских умений учащихся старших классов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Н. В. Акимова, М. В. Овчинникова // Научно-педагогическое обозрение. - 2019. - № 2 (24). - С. 151-156.</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Коник, О. Г.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Основы формирования навыков смыслового чтения у младших школьников в процессе изучения народных сказок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О. Г. Коник // Проблемы современного педагогического образования. - 2019.-  № 63-1. - С. 163-167.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Горбенко, Н.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Использование приемов технологии "развитие критического мышления через чтение и письмо" для формирования навыков смыслового чтения на уроках химии и биологии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Н. В. Горбенко // Актуальные проблемы химического и биологического образования : материалы X Всероссийской научно-методической конференции с международным участием. - Московский педагогический государственный университет, Институт биологии и химии. - 2019. - С. 141-145.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Улыбина, Е. А.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компетенции на уроках литературы в старших классах средней школы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Е. А. Улыбина // Научные горизонты. - 2019. - № 4 (20). - С. 120-125.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Ильинская, О. М.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Повышение образовательных результатов в сельской школе на основе стратегии смыслового чтения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О. М. Ильинская, Л. Ю. Сысуева // Проблемы и перспективы развития сельских образовательных организаций : материалы международной научно-практической конференции. - ФГБОУ ВО «Ярославский государственный педагогический университет им. К.Д. Ушинского». - 2019. - С. 57-67.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Селезнева, И. Ю.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читательской компетенции учащихся в условиях реализации ФГОС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И. Ю. Селезнева, Л. В. Кукушкина // Проблемы и перспективы развития сельских образовательных организаций : материалы международной научно-практической конференции. - ФГБОУ ВО «Ярославский государственный педагогический университет им. К.Д. Ушинского». - 2019. - С. 67-71.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0969878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1813035" y="362611"/>
            <a:ext cx="9551756" cy="6060774"/>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ABDD06CB-EBBC-4553-955D-07162D4F92C6}"/>
              </a:ext>
            </a:extLst>
          </p:cNvPr>
          <p:cNvSpPr txBox="1"/>
          <p:nvPr/>
        </p:nvSpPr>
        <p:spPr>
          <a:xfrm>
            <a:off x="1462168" y="730258"/>
            <a:ext cx="10777007" cy="4503669"/>
          </a:xfrm>
          <a:prstGeom prst="rect">
            <a:avLst/>
          </a:prstGeom>
          <a:noFill/>
        </p:spPr>
        <p:txBody>
          <a:bodyPr wrap="square">
            <a:spAutoFit/>
          </a:bodyPr>
          <a:lstStyle/>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Кулачук</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Д. Н</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Формирование основ смыслового чтения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Д. Н.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Кулачук</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К. А.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Киричек</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Вопросы педагогики. - 2019. - № 5-2. - С. 191-194.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Базылев, В. Н.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Учебный научно-популярный текст в коммуникативном пространстве школы и вуза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В. Н. Базылев // Вестник Тверского государственного университета. Серия: Филология. - 2019. - № 2 (61). - С. 88-96.</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Лопатина, Л.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предпосылок для смыслового чтения у детей с ограниченными возможностями здоровья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Л. В. Лопатина, М. Г. Ивлева // Вестник педагогических инноваций. - 2019. - № 2 (54). - С. 68-73.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Гончарова, И. Г.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Умение работать с учебным текстом как один из важнейших метапредметных результатов обучения физике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И. Г. Гончарова // Педагогический поиск. - 2019. - № 6. - С. 39-42.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Баранова, А.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Модель развития навыков смыслового чтения у учащихся младшего подросткового возраста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А. В. Баранова, Е. В. Мухачева //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Colloquium-journal</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- 2019. - № 13-4 (37). - С. 17-20.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Бахусова, Е. В.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Формирование навыков функционального чтения на уроках математики в начальной школе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Е. В. Бахусова, Н. А. Смирнова // Поволжский вестник науки. - 2019. - № 1 (11). - С. 17-21.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Дронь</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Е. Н. </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Работа с текстом как средство осуществления личностно-ориентированного подхода в образовании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Е. Н. </a:t>
            </a:r>
            <a:r>
              <a:rPr lang="ru-RU" sz="1200" dirty="0" err="1">
                <a:effectLst/>
                <a:latin typeface="Times New Roman" panose="02020603050405020304" pitchFamily="18" charset="0"/>
                <a:ea typeface="Calibri" panose="020F0502020204030204" pitchFamily="34" charset="0"/>
                <a:cs typeface="Times New Roman" panose="02020603050405020304" pitchFamily="18" charset="0"/>
              </a:rPr>
              <a:t>Дронь</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 // Калининградский вестник образования. - 2019. - № 2. - С. 34-41.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Теория и практика оценивания читательской грамотности как компонента функциональной грамотности / </a:t>
            </a:r>
            <a:r>
              <a:rPr lang="ru-RU" sz="1200" dirty="0">
                <a:effectLst/>
                <a:latin typeface="Times New Roman" panose="02020603050405020304" pitchFamily="18" charset="0"/>
                <a:ea typeface="Calibri" panose="020F0502020204030204" pitchFamily="34" charset="0"/>
                <a:cs typeface="Times New Roman" panose="02020603050405020304" pitchFamily="18" charset="0"/>
              </a:rPr>
              <a:t>Ю. Н. Гостева, М. И. Кузнецова, Л. А. Рябинина, Г. А. Сидорова, Т. Ю. Чабан // Отечественная и зарубежная педагогика. - 2019. - Т. 1. - № 4 (61). - С. 34-57.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4897099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0" y="693115"/>
            <a:ext cx="8915399" cy="3348648"/>
          </a:xfrm>
        </p:spPr>
        <p:txBody>
          <a:bodyPr>
            <a:normAutofit/>
          </a:bodyPr>
          <a:lstStyle/>
          <a:p>
            <a:pPr>
              <a:lnSpc>
                <a:spcPct val="115000"/>
              </a:lnSpc>
              <a:spcAft>
                <a:spcPts val="1000"/>
              </a:spcAft>
            </a:pPr>
            <a:br>
              <a:rPr lang="ru-RU" sz="160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196AE3A8-C7E7-4643-A91B-C81464743604}"/>
              </a:ext>
            </a:extLst>
          </p:cNvPr>
          <p:cNvSpPr txBox="1"/>
          <p:nvPr/>
        </p:nvSpPr>
        <p:spPr>
          <a:xfrm>
            <a:off x="3091835" y="2133600"/>
            <a:ext cx="7630510" cy="4524315"/>
          </a:xfrm>
          <a:prstGeom prst="rect">
            <a:avLst/>
          </a:prstGeom>
          <a:noFill/>
        </p:spPr>
        <p:txBody>
          <a:bodyPr wrap="square">
            <a:spAutoFit/>
          </a:bodyPr>
          <a:lstStyle/>
          <a:p>
            <a:r>
              <a:rPr lang="ru-RU" sz="2400" dirty="0">
                <a:hlinkClick r:id="rId3" action="ppaction://hlinkfile"/>
              </a:rPr>
              <a:t>СИТУАЦИОННЫЕ ЗАДАЧИ ПО ОЦЕНКЕ ФУНКЦИОНАЛЬНОЙ ГРАМОТНОСТИ УЧАЩИХСЯ СРЕДНЕЙ ШКОЛЫ</a:t>
            </a:r>
            <a:endParaRPr lang="en-US" sz="2400" dirty="0"/>
          </a:p>
          <a:p>
            <a:endParaRPr lang="en-US" sz="2400" dirty="0"/>
          </a:p>
          <a:p>
            <a:r>
              <a:rPr lang="en-US" sz="2400" dirty="0">
                <a:hlinkClick r:id="rId4" action="ppaction://hlinkfile"/>
              </a:rPr>
              <a:t>PISA</a:t>
            </a:r>
          </a:p>
          <a:p>
            <a:r>
              <a:rPr lang="ru-RU" sz="2400" dirty="0">
                <a:hlinkClick r:id="rId4" action="ppaction://hlinkfile"/>
              </a:rPr>
              <a:t>ЧИТАТЕЛЬСКАЯ ГРАМОТНОСТЬ (спецификация и образцы заданий)</a:t>
            </a:r>
            <a:endParaRPr lang="ru-RU" sz="2400" dirty="0"/>
          </a:p>
          <a:p>
            <a:endParaRPr lang="ru-RU" sz="2400" dirty="0"/>
          </a:p>
          <a:p>
            <a:r>
              <a:rPr lang="ru-RU" sz="2400" dirty="0">
                <a:hlinkClick r:id="rId5" action="ppaction://hlinkpres?slideindex=1&amp;slidetitle="/>
              </a:rPr>
              <a:t>3. </a:t>
            </a:r>
            <a:r>
              <a:rPr lang="ru-RU" sz="2400" dirty="0" err="1">
                <a:hlinkClick r:id="rId5" action="ppaction://hlinkpres?slideindex=1&amp;slidetitle="/>
              </a:rPr>
              <a:t>Кейсовые</a:t>
            </a:r>
            <a:r>
              <a:rPr lang="ru-RU" sz="2400" dirty="0">
                <a:hlinkClick r:id="rId5" action="ppaction://hlinkpres?slideindex=1&amp;slidetitle="/>
              </a:rPr>
              <a:t> </a:t>
            </a:r>
            <a:r>
              <a:rPr lang="ru-RU" sz="2400" dirty="0" err="1">
                <a:hlinkClick r:id="rId5" action="ppaction://hlinkpres?slideindex=1&amp;slidetitle="/>
              </a:rPr>
              <a:t>практики_Роснано</a:t>
            </a:r>
            <a:r>
              <a:rPr lang="ru-RU" sz="2400" dirty="0">
                <a:hlinkClick r:id="rId5" action="ppaction://hlinkpres?slideindex=1&amp;slidetitle="/>
              </a:rPr>
              <a:t>_ 12.03.13.pptx</a:t>
            </a:r>
            <a:endParaRPr lang="ru-RU" sz="2400" dirty="0"/>
          </a:p>
          <a:p>
            <a:endParaRPr lang="ru-RU" sz="2400" dirty="0"/>
          </a:p>
          <a:p>
            <a:endParaRPr lang="ru-RU" sz="2400" dirty="0"/>
          </a:p>
          <a:p>
            <a:endParaRPr lang="ru-RU" sz="2400" dirty="0"/>
          </a:p>
        </p:txBody>
      </p:sp>
    </p:spTree>
    <p:extLst>
      <p:ext uri="{BB962C8B-B14F-4D97-AF65-F5344CB8AC3E}">
        <p14:creationId xmlns:p14="http://schemas.microsoft.com/office/powerpoint/2010/main" val="43953877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4" name="Picture 2">
            <a:extLst>
              <a:ext uri="{FF2B5EF4-FFF2-40B4-BE49-F238E27FC236}">
                <a16:creationId xmlns:a16="http://schemas.microsoft.com/office/drawing/2014/main" id="{B7C71EC1-D149-4F83-8A66-9C72243AC90C}"/>
              </a:ext>
            </a:extLst>
          </p:cNvPr>
          <p:cNvPicPr>
            <a:picLocks noChangeAspect="1" noChangeArrowheads="1"/>
          </p:cNvPicPr>
          <p:nvPr/>
        </p:nvPicPr>
        <p:blipFill>
          <a:blip r:embed="rId2"/>
          <a:srcRect/>
          <a:stretch>
            <a:fillRect/>
          </a:stretch>
        </p:blipFill>
        <p:spPr bwMode="auto">
          <a:xfrm>
            <a:off x="84273" y="-39143"/>
            <a:ext cx="1242674" cy="1192967"/>
          </a:xfrm>
          <a:prstGeom prst="rect">
            <a:avLst/>
          </a:prstGeom>
          <a:ln>
            <a:noFill/>
          </a:ln>
          <a:effectLst>
            <a:softEdge rad="112500"/>
          </a:effectLst>
        </p:spPr>
      </p:pic>
      <p:pic>
        <p:nvPicPr>
          <p:cNvPr id="5" name="Picture 4">
            <a:extLst>
              <a:ext uri="{FF2B5EF4-FFF2-40B4-BE49-F238E27FC236}">
                <a16:creationId xmlns:a16="http://schemas.microsoft.com/office/drawing/2014/main" id="{3F4D8BEF-A31A-46B2-AE95-9FF8E4569DB9}"/>
              </a:ext>
            </a:extLst>
          </p:cNvPr>
          <p:cNvPicPr>
            <a:picLocks noChangeAspect="1" noChangeArrowheads="1"/>
          </p:cNvPicPr>
          <p:nvPr/>
        </p:nvPicPr>
        <p:blipFill>
          <a:blip r:embed="rId3"/>
          <a:srcRect/>
          <a:stretch>
            <a:fillRect/>
          </a:stretch>
        </p:blipFill>
        <p:spPr bwMode="auto">
          <a:xfrm>
            <a:off x="84273" y="1153824"/>
            <a:ext cx="1242674" cy="1360776"/>
          </a:xfrm>
          <a:prstGeom prst="rect">
            <a:avLst/>
          </a:prstGeom>
          <a:ln>
            <a:noFill/>
          </a:ln>
          <a:effectLst>
            <a:softEdge rad="112500"/>
          </a:effectLst>
        </p:spPr>
      </p:pic>
      <p:pic>
        <p:nvPicPr>
          <p:cNvPr id="6" name="Picture 5">
            <a:extLst>
              <a:ext uri="{FF2B5EF4-FFF2-40B4-BE49-F238E27FC236}">
                <a16:creationId xmlns:a16="http://schemas.microsoft.com/office/drawing/2014/main" id="{8D2F6D8E-9A1F-457A-87FB-0E4664D0A5B8}"/>
              </a:ext>
            </a:extLst>
          </p:cNvPr>
          <p:cNvPicPr>
            <a:picLocks noChangeAspect="1" noChangeArrowheads="1"/>
          </p:cNvPicPr>
          <p:nvPr/>
        </p:nvPicPr>
        <p:blipFill>
          <a:blip r:embed="rId4"/>
          <a:srcRect/>
          <a:stretch>
            <a:fillRect/>
          </a:stretch>
        </p:blipFill>
        <p:spPr bwMode="auto">
          <a:xfrm>
            <a:off x="131448" y="2441059"/>
            <a:ext cx="1139012" cy="1082069"/>
          </a:xfrm>
          <a:prstGeom prst="rect">
            <a:avLst/>
          </a:prstGeom>
          <a:ln>
            <a:noFill/>
          </a:ln>
          <a:effectLst>
            <a:softEdge rad="112500"/>
          </a:effectLst>
        </p:spPr>
      </p:pic>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5"/>
          <a:srcRect/>
          <a:stretch>
            <a:fillRect/>
          </a:stretch>
        </p:blipFill>
        <p:spPr bwMode="auto">
          <a:xfrm>
            <a:off x="95240" y="5103636"/>
            <a:ext cx="1319753" cy="1319753"/>
          </a:xfrm>
          <a:prstGeom prst="rect">
            <a:avLst/>
          </a:prstGeom>
          <a:ln>
            <a:noFill/>
          </a:ln>
          <a:effectLst>
            <a:softEdge rad="112500"/>
          </a:effectLst>
        </p:spPr>
      </p:pic>
      <p:pic>
        <p:nvPicPr>
          <p:cNvPr id="8" name="Picture 8">
            <a:extLst>
              <a:ext uri="{FF2B5EF4-FFF2-40B4-BE49-F238E27FC236}">
                <a16:creationId xmlns:a16="http://schemas.microsoft.com/office/drawing/2014/main" id="{B38890BB-A6D0-4A45-BBF6-7C13184FB6DC}"/>
              </a:ext>
            </a:extLst>
          </p:cNvPr>
          <p:cNvPicPr>
            <a:picLocks noChangeAspect="1" noChangeArrowheads="1"/>
          </p:cNvPicPr>
          <p:nvPr/>
        </p:nvPicPr>
        <p:blipFill>
          <a:blip r:embed="rId6"/>
          <a:srcRect/>
          <a:stretch>
            <a:fillRect/>
          </a:stretch>
        </p:blipFill>
        <p:spPr bwMode="auto">
          <a:xfrm>
            <a:off x="84273" y="3429140"/>
            <a:ext cx="1149098" cy="914261"/>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8A3CE3A4-920E-4CDD-B0C0-FD4F4A4223F5}"/>
              </a:ext>
            </a:extLst>
          </p:cNvPr>
          <p:cNvSpPr txBox="1"/>
          <p:nvPr/>
        </p:nvSpPr>
        <p:spPr>
          <a:xfrm>
            <a:off x="2869324" y="234174"/>
            <a:ext cx="6873285" cy="646331"/>
          </a:xfrm>
          <a:prstGeom prst="rect">
            <a:avLst/>
          </a:prstGeom>
          <a:noFill/>
        </p:spPr>
        <p:txBody>
          <a:bodyPr wrap="square">
            <a:spAutoFit/>
          </a:bodyPr>
          <a:lstStyle/>
          <a:p>
            <a:pPr algn="ctr"/>
            <a:r>
              <a:rPr lang="ru-RU" b="1" dirty="0">
                <a:solidFill>
                  <a:srgbClr val="C00000"/>
                </a:solidFill>
              </a:rPr>
              <a:t>Действия, которые надо совершить для успешного выполнения заданий исследования PISA</a:t>
            </a:r>
          </a:p>
        </p:txBody>
      </p:sp>
      <p:graphicFrame>
        <p:nvGraphicFramePr>
          <p:cNvPr id="9" name="Таблица 11">
            <a:extLst>
              <a:ext uri="{FF2B5EF4-FFF2-40B4-BE49-F238E27FC236}">
                <a16:creationId xmlns:a16="http://schemas.microsoft.com/office/drawing/2014/main" id="{BAA872A5-4D2F-4AC4-B5BE-FFAB3BE8591B}"/>
              </a:ext>
            </a:extLst>
          </p:cNvPr>
          <p:cNvGraphicFramePr>
            <a:graphicFrameLocks noGrp="1"/>
          </p:cNvGraphicFramePr>
          <p:nvPr>
            <p:extLst>
              <p:ext uri="{D42A27DB-BD31-4B8C-83A1-F6EECF244321}">
                <p14:modId xmlns:p14="http://schemas.microsoft.com/office/powerpoint/2010/main" val="2172064275"/>
              </p:ext>
            </p:extLst>
          </p:nvPr>
        </p:nvGraphicFramePr>
        <p:xfrm>
          <a:off x="1734207" y="1135117"/>
          <a:ext cx="10026866" cy="4800600"/>
        </p:xfrm>
        <a:graphic>
          <a:graphicData uri="http://schemas.openxmlformats.org/drawingml/2006/table">
            <a:tbl>
              <a:tblPr firstRow="1" bandRow="1">
                <a:tableStyleId>{10A1B5D5-9B99-4C35-A422-299274C87663}</a:tableStyleId>
              </a:tblPr>
              <a:tblGrid>
                <a:gridCol w="1702676">
                  <a:extLst>
                    <a:ext uri="{9D8B030D-6E8A-4147-A177-3AD203B41FA5}">
                      <a16:colId xmlns:a16="http://schemas.microsoft.com/office/drawing/2014/main" val="2716734258"/>
                    </a:ext>
                  </a:extLst>
                </a:gridCol>
                <a:gridCol w="2774730">
                  <a:extLst>
                    <a:ext uri="{9D8B030D-6E8A-4147-A177-3AD203B41FA5}">
                      <a16:colId xmlns:a16="http://schemas.microsoft.com/office/drawing/2014/main" val="951538035"/>
                    </a:ext>
                  </a:extLst>
                </a:gridCol>
                <a:gridCol w="2774730">
                  <a:extLst>
                    <a:ext uri="{9D8B030D-6E8A-4147-A177-3AD203B41FA5}">
                      <a16:colId xmlns:a16="http://schemas.microsoft.com/office/drawing/2014/main" val="329478743"/>
                    </a:ext>
                  </a:extLst>
                </a:gridCol>
                <a:gridCol w="2774730">
                  <a:extLst>
                    <a:ext uri="{9D8B030D-6E8A-4147-A177-3AD203B41FA5}">
                      <a16:colId xmlns:a16="http://schemas.microsoft.com/office/drawing/2014/main" val="703066251"/>
                    </a:ext>
                  </a:extLst>
                </a:gridCol>
              </a:tblGrid>
              <a:tr h="214395">
                <a:tc rowSpan="2">
                  <a:txBody>
                    <a:bodyPr/>
                    <a:lstStyle/>
                    <a:p>
                      <a:r>
                        <a:rPr lang="ru-RU" sz="1500" dirty="0"/>
                        <a:t>Область компетентности</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algn="ctr"/>
                      <a:r>
                        <a:rPr lang="ru-RU" sz="1500" dirty="0"/>
                        <a:t>Уровень компетентности</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6811473"/>
                  </a:ext>
                </a:extLst>
              </a:tr>
              <a:tr h="368929">
                <a:tc vMerge="1">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500" b="1" dirty="0"/>
                        <a:t>Высокий (выше 550 баллов)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500" b="1" dirty="0"/>
                        <a:t>Средний (550–450 баллов)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500" b="1" dirty="0"/>
                        <a:t>Низкий (ниже 450 баллов)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33873617"/>
                  </a:ext>
                </a:extLst>
              </a:tr>
              <a:tr h="370840">
                <a:tc>
                  <a:txBody>
                    <a:bodyPr/>
                    <a:lstStyle/>
                    <a:p>
                      <a:r>
                        <a:rPr lang="ru-RU" sz="1500" dirty="0"/>
                        <a:t>Работа с текстом: поиск информации</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Работать с текстом, содержащим недостаточно надежную или противоречивую информацию</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Соединить несколько единиц информации, содержащейся в тексте с малознакомым содержанием</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Найти информацию, прямо сформулированную в тексте со знакомым содержанием</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64766824"/>
                  </a:ext>
                </a:extLst>
              </a:tr>
              <a:tr h="370840">
                <a:tc>
                  <a:txBody>
                    <a:bodyPr/>
                    <a:lstStyle/>
                    <a:p>
                      <a:r>
                        <a:rPr lang="ru-RU" sz="1500" dirty="0"/>
                        <a:t>Работа с текстом: интерпретация</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Продемонстрировать полное и детальное понимание неоднозначного и противоречивого текста</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Истолковать значение всего текста и его час</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Понять главную идею текста и его частей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944070"/>
                  </a:ext>
                </a:extLst>
              </a:tr>
              <a:tr h="370840">
                <a:tc>
                  <a:txBody>
                    <a:bodyPr/>
                    <a:lstStyle/>
                    <a:p>
                      <a:r>
                        <a:rPr lang="ru-RU" sz="1500" dirty="0"/>
                        <a:t>Работа с текстом: оценка и размышление</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Оценивать противоречивую информацию и формулировать гипотезы на основе длинных и сложных текстов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Оценивать информацию в тексте, содержание которого не ограничивается житейским опытом</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1500" dirty="0"/>
                        <a:t>Использовать личный опыт и дополнительные знания для объяснения текста со знакомым содержанием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68765430"/>
                  </a:ext>
                </a:extLst>
              </a:tr>
            </a:tbl>
          </a:graphicData>
        </a:graphic>
      </p:graphicFrame>
    </p:spTree>
    <p:extLst>
      <p:ext uri="{BB962C8B-B14F-4D97-AF65-F5344CB8AC3E}">
        <p14:creationId xmlns:p14="http://schemas.microsoft.com/office/powerpoint/2010/main" val="145399997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632856" y="199199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60D141CE-F46C-41DA-97A1-5B6D18B09B2C}"/>
              </a:ext>
            </a:extLst>
          </p:cNvPr>
          <p:cNvSpPr txBox="1"/>
          <p:nvPr/>
        </p:nvSpPr>
        <p:spPr>
          <a:xfrm>
            <a:off x="1986455" y="141377"/>
            <a:ext cx="8718331" cy="369332"/>
          </a:xfrm>
          <a:prstGeom prst="rect">
            <a:avLst/>
          </a:prstGeom>
          <a:noFill/>
        </p:spPr>
        <p:txBody>
          <a:bodyPr wrap="square">
            <a:spAutoFit/>
          </a:bodyPr>
          <a:lstStyle/>
          <a:p>
            <a:pPr marL="179705" algn="ctr">
              <a:spcAft>
                <a:spcPts val="600"/>
              </a:spcAft>
            </a:pPr>
            <a:r>
              <a:rPr lang="ru-RU" sz="1800" b="1" spc="-40" dirty="0">
                <a:solidFill>
                  <a:srgbClr val="FF0000"/>
                </a:solidFill>
                <a:effectLst/>
                <a:latin typeface="Comic Sans MS" panose="030F0702030302020204" pitchFamily="66" charset="0"/>
                <a:ea typeface="Times New Roman" panose="02020603050405020304" pitchFamily="18" charset="0"/>
              </a:rPr>
              <a:t>Выпускник школы должен владеть </a:t>
            </a:r>
            <a:r>
              <a:rPr lang="ru-RU" sz="1800" b="1" spc="-40" dirty="0" err="1">
                <a:solidFill>
                  <a:srgbClr val="FF0000"/>
                </a:solidFill>
                <a:effectLst/>
                <a:latin typeface="Comic Sans MS" panose="030F0702030302020204" pitchFamily="66" charset="0"/>
                <a:ea typeface="Times New Roman" panose="02020603050405020304" pitchFamily="18" charset="0"/>
              </a:rPr>
              <a:t>общеучебными</a:t>
            </a:r>
            <a:r>
              <a:rPr lang="ru-RU" sz="1800" b="1" spc="-40" dirty="0">
                <a:solidFill>
                  <a:srgbClr val="FF0000"/>
                </a:solidFill>
                <a:effectLst/>
                <a:latin typeface="Comic Sans MS" panose="030F0702030302020204" pitchFamily="66" charset="0"/>
                <a:ea typeface="Times New Roman" panose="02020603050405020304" pitchFamily="18" charset="0"/>
              </a:rPr>
              <a:t> компетенциями:</a:t>
            </a:r>
            <a:endParaRPr lang="ru-RU" sz="1400" dirty="0">
              <a:effectLst/>
              <a:latin typeface="Times New Roman" panose="02020603050405020304" pitchFamily="18" charset="0"/>
              <a:ea typeface="Times New Roman" panose="02020603050405020304" pitchFamily="18" charset="0"/>
            </a:endParaRPr>
          </a:p>
        </p:txBody>
      </p:sp>
      <p:graphicFrame>
        <p:nvGraphicFramePr>
          <p:cNvPr id="9" name="Таблица 11">
            <a:extLst>
              <a:ext uri="{FF2B5EF4-FFF2-40B4-BE49-F238E27FC236}">
                <a16:creationId xmlns:a16="http://schemas.microsoft.com/office/drawing/2014/main" id="{264C934F-FCF8-45FA-A951-4A3AA9504F60}"/>
              </a:ext>
            </a:extLst>
          </p:cNvPr>
          <p:cNvGraphicFramePr>
            <a:graphicFrameLocks noGrp="1"/>
          </p:cNvGraphicFramePr>
          <p:nvPr>
            <p:extLst>
              <p:ext uri="{D42A27DB-BD31-4B8C-83A1-F6EECF244321}">
                <p14:modId xmlns:p14="http://schemas.microsoft.com/office/powerpoint/2010/main" val="1661588104"/>
              </p:ext>
            </p:extLst>
          </p:nvPr>
        </p:nvGraphicFramePr>
        <p:xfrm>
          <a:off x="1560786" y="719666"/>
          <a:ext cx="10263355" cy="4887850"/>
        </p:xfrm>
        <a:graphic>
          <a:graphicData uri="http://schemas.openxmlformats.org/drawingml/2006/table">
            <a:tbl>
              <a:tblPr firstRow="1" bandRow="1">
                <a:tableStyleId>{5C22544A-7EE6-4342-B048-85BDC9FD1C3A}</a:tableStyleId>
              </a:tblPr>
              <a:tblGrid>
                <a:gridCol w="1403131">
                  <a:extLst>
                    <a:ext uri="{9D8B030D-6E8A-4147-A177-3AD203B41FA5}">
                      <a16:colId xmlns:a16="http://schemas.microsoft.com/office/drawing/2014/main" val="2072121267"/>
                    </a:ext>
                  </a:extLst>
                </a:gridCol>
                <a:gridCol w="2215056">
                  <a:extLst>
                    <a:ext uri="{9D8B030D-6E8A-4147-A177-3AD203B41FA5}">
                      <a16:colId xmlns:a16="http://schemas.microsoft.com/office/drawing/2014/main" val="1848722725"/>
                    </a:ext>
                  </a:extLst>
                </a:gridCol>
                <a:gridCol w="2215056">
                  <a:extLst>
                    <a:ext uri="{9D8B030D-6E8A-4147-A177-3AD203B41FA5}">
                      <a16:colId xmlns:a16="http://schemas.microsoft.com/office/drawing/2014/main" val="2581274295"/>
                    </a:ext>
                  </a:extLst>
                </a:gridCol>
                <a:gridCol w="2215056">
                  <a:extLst>
                    <a:ext uri="{9D8B030D-6E8A-4147-A177-3AD203B41FA5}">
                      <a16:colId xmlns:a16="http://schemas.microsoft.com/office/drawing/2014/main" val="3392425814"/>
                    </a:ext>
                  </a:extLst>
                </a:gridCol>
                <a:gridCol w="2215056">
                  <a:extLst>
                    <a:ext uri="{9D8B030D-6E8A-4147-A177-3AD203B41FA5}">
                      <a16:colId xmlns:a16="http://schemas.microsoft.com/office/drawing/2014/main" val="4245566342"/>
                    </a:ext>
                  </a:extLst>
                </a:gridCol>
              </a:tblGrid>
              <a:tr h="370840">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Компоненты структуры компетенции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Мыслительная деятельность</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Учебные действия ученика</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Действия педагога</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Конструирование учебной задачи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86075129"/>
                  </a:ext>
                </a:extLst>
              </a:tr>
              <a:tr h="370840">
                <a:tc>
                  <a:txBody>
                    <a:bodyPr/>
                    <a:lstStyle/>
                    <a:p>
                      <a:pPr marL="179705">
                        <a:spcAft>
                          <a:spcPts val="600"/>
                        </a:spcAft>
                      </a:pPr>
                      <a:r>
                        <a:rPr lang="ru-RU" sz="1350" b="1" spc="-40" dirty="0">
                          <a:effectLst/>
                          <a:latin typeface="Arial Narrow" panose="020B0606020202030204" pitchFamily="34" charset="0"/>
                          <a:ea typeface="Times New Roman" panose="02020603050405020304" pitchFamily="18" charset="0"/>
                          <a:cs typeface="Times New Roman" panose="02020603050405020304" pitchFamily="18" charset="0"/>
                        </a:rPr>
                        <a:t>Ознакомление </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Воспроизводство или определение местонахождения конкретных элементов информации</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Отвечает,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воспринимает,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запоминает,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распознает,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излагает,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характеризует,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описывает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effectLst/>
                          <a:latin typeface="Arial Narrow" panose="020B0606020202030204" pitchFamily="34" charset="0"/>
                          <a:ea typeface="Times New Roman" panose="02020603050405020304" pitchFamily="18" charset="0"/>
                          <a:cs typeface="Times New Roman" panose="02020603050405020304" pitchFamily="18" charset="0"/>
                        </a:rPr>
                        <a:t>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Руководит,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управляет,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направляет,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рассказывает,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сообщает,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показывает,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проверяет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Сделать сообщение, перечислить,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описать,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воспроизвести,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установить, что это, где это,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сформулировать,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узнать,  запомнить,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рассказать,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изложить факты,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повторить,  определить</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29127728"/>
                  </a:ext>
                </a:extLst>
              </a:tr>
              <a:tr h="370840">
                <a:tc>
                  <a:txBody>
                    <a:bodyPr/>
                    <a:lstStyle/>
                    <a:p>
                      <a:pPr marL="179705">
                        <a:lnSpc>
                          <a:spcPts val="1200"/>
                        </a:lnSpc>
                        <a:spcAft>
                          <a:spcPts val="600"/>
                        </a:spcAft>
                      </a:pPr>
                      <a:r>
                        <a:rPr lang="ru-RU" sz="1350" b="1" spc="-40" dirty="0">
                          <a:effectLst/>
                          <a:latin typeface="Arial Narrow" panose="020B0606020202030204" pitchFamily="34" charset="0"/>
                          <a:ea typeface="Times New Roman" panose="02020603050405020304" pitchFamily="18" charset="0"/>
                          <a:cs typeface="Times New Roman" panose="02020603050405020304" pitchFamily="18" charset="0"/>
                        </a:rPr>
                        <a:t>Понимание </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Усвоение смысла изложенного материала</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Объясняет,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истолковывает, интерпретирует,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доказывает,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раскрывает,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отождествляет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Доказывает,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слушает,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спрашивает,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сравнивает,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сопоставляет,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опрашивает,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проверяет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Измените,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превратите, переформулируйте, опишите,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объясните,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сделайте обзор,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расскажите,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суммируйте,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свяжите воедино, разъясните,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сделайте заключение, вывод,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изложите основную идею</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11063171"/>
                  </a:ext>
                </a:extLst>
              </a:tr>
            </a:tbl>
          </a:graphicData>
        </a:graphic>
      </p:graphicFrame>
      <p:pic>
        <p:nvPicPr>
          <p:cNvPr id="12" name="Рисунок 11">
            <a:extLst>
              <a:ext uri="{FF2B5EF4-FFF2-40B4-BE49-F238E27FC236}">
                <a16:creationId xmlns:a16="http://schemas.microsoft.com/office/drawing/2014/main" id="{4E14774F-A535-4A72-AACD-F1E37BEA1E85}"/>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15357881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632856" y="199199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60D141CE-F46C-41DA-97A1-5B6D18B09B2C}"/>
              </a:ext>
            </a:extLst>
          </p:cNvPr>
          <p:cNvSpPr txBox="1"/>
          <p:nvPr/>
        </p:nvSpPr>
        <p:spPr>
          <a:xfrm>
            <a:off x="1986455" y="141377"/>
            <a:ext cx="8718331" cy="369332"/>
          </a:xfrm>
          <a:prstGeom prst="rect">
            <a:avLst/>
          </a:prstGeom>
          <a:noFill/>
        </p:spPr>
        <p:txBody>
          <a:bodyPr wrap="square">
            <a:spAutoFit/>
          </a:bodyPr>
          <a:lstStyle/>
          <a:p>
            <a:pPr marL="179705" algn="ctr">
              <a:spcAft>
                <a:spcPts val="600"/>
              </a:spcAft>
            </a:pPr>
            <a:r>
              <a:rPr lang="ru-RU" sz="1800" b="1" spc="-40" dirty="0">
                <a:solidFill>
                  <a:srgbClr val="FF0000"/>
                </a:solidFill>
                <a:effectLst/>
                <a:latin typeface="Comic Sans MS" panose="030F0702030302020204" pitchFamily="66" charset="0"/>
                <a:ea typeface="Times New Roman" panose="02020603050405020304" pitchFamily="18" charset="0"/>
              </a:rPr>
              <a:t>Выпускник школы должен владеть </a:t>
            </a:r>
            <a:r>
              <a:rPr lang="ru-RU" sz="1800" b="1" spc="-40" dirty="0" err="1">
                <a:solidFill>
                  <a:srgbClr val="FF0000"/>
                </a:solidFill>
                <a:effectLst/>
                <a:latin typeface="Comic Sans MS" panose="030F0702030302020204" pitchFamily="66" charset="0"/>
                <a:ea typeface="Times New Roman" panose="02020603050405020304" pitchFamily="18" charset="0"/>
              </a:rPr>
              <a:t>общеучебными</a:t>
            </a:r>
            <a:r>
              <a:rPr lang="ru-RU" sz="1800" b="1" spc="-40" dirty="0">
                <a:solidFill>
                  <a:srgbClr val="FF0000"/>
                </a:solidFill>
                <a:effectLst/>
                <a:latin typeface="Comic Sans MS" panose="030F0702030302020204" pitchFamily="66" charset="0"/>
                <a:ea typeface="Times New Roman" panose="02020603050405020304" pitchFamily="18" charset="0"/>
              </a:rPr>
              <a:t> компетенциями:</a:t>
            </a:r>
            <a:endParaRPr lang="ru-RU" sz="1400" dirty="0">
              <a:effectLst/>
              <a:latin typeface="Times New Roman" panose="02020603050405020304" pitchFamily="18" charset="0"/>
              <a:ea typeface="Times New Roman" panose="02020603050405020304" pitchFamily="18" charset="0"/>
            </a:endParaRPr>
          </a:p>
        </p:txBody>
      </p:sp>
      <p:graphicFrame>
        <p:nvGraphicFramePr>
          <p:cNvPr id="9" name="Таблица 11">
            <a:extLst>
              <a:ext uri="{FF2B5EF4-FFF2-40B4-BE49-F238E27FC236}">
                <a16:creationId xmlns:a16="http://schemas.microsoft.com/office/drawing/2014/main" id="{264C934F-FCF8-45FA-A951-4A3AA9504F60}"/>
              </a:ext>
            </a:extLst>
          </p:cNvPr>
          <p:cNvGraphicFramePr>
            <a:graphicFrameLocks noGrp="1"/>
          </p:cNvGraphicFramePr>
          <p:nvPr>
            <p:extLst>
              <p:ext uri="{D42A27DB-BD31-4B8C-83A1-F6EECF244321}">
                <p14:modId xmlns:p14="http://schemas.microsoft.com/office/powerpoint/2010/main" val="1990127770"/>
              </p:ext>
            </p:extLst>
          </p:nvPr>
        </p:nvGraphicFramePr>
        <p:xfrm>
          <a:off x="1480832" y="740098"/>
          <a:ext cx="10263355" cy="4483990"/>
        </p:xfrm>
        <a:graphic>
          <a:graphicData uri="http://schemas.openxmlformats.org/drawingml/2006/table">
            <a:tbl>
              <a:tblPr firstRow="1" bandRow="1">
                <a:tableStyleId>{5C22544A-7EE6-4342-B048-85BDC9FD1C3A}</a:tableStyleId>
              </a:tblPr>
              <a:tblGrid>
                <a:gridCol w="1403131">
                  <a:extLst>
                    <a:ext uri="{9D8B030D-6E8A-4147-A177-3AD203B41FA5}">
                      <a16:colId xmlns:a16="http://schemas.microsoft.com/office/drawing/2014/main" val="2072121267"/>
                    </a:ext>
                  </a:extLst>
                </a:gridCol>
                <a:gridCol w="2215056">
                  <a:extLst>
                    <a:ext uri="{9D8B030D-6E8A-4147-A177-3AD203B41FA5}">
                      <a16:colId xmlns:a16="http://schemas.microsoft.com/office/drawing/2014/main" val="1848722725"/>
                    </a:ext>
                  </a:extLst>
                </a:gridCol>
                <a:gridCol w="2215056">
                  <a:extLst>
                    <a:ext uri="{9D8B030D-6E8A-4147-A177-3AD203B41FA5}">
                      <a16:colId xmlns:a16="http://schemas.microsoft.com/office/drawing/2014/main" val="2581274295"/>
                    </a:ext>
                  </a:extLst>
                </a:gridCol>
                <a:gridCol w="2215056">
                  <a:extLst>
                    <a:ext uri="{9D8B030D-6E8A-4147-A177-3AD203B41FA5}">
                      <a16:colId xmlns:a16="http://schemas.microsoft.com/office/drawing/2014/main" val="3392425814"/>
                    </a:ext>
                  </a:extLst>
                </a:gridCol>
                <a:gridCol w="2215056">
                  <a:extLst>
                    <a:ext uri="{9D8B030D-6E8A-4147-A177-3AD203B41FA5}">
                      <a16:colId xmlns:a16="http://schemas.microsoft.com/office/drawing/2014/main" val="4245566342"/>
                    </a:ext>
                  </a:extLst>
                </a:gridCol>
              </a:tblGrid>
              <a:tr h="370840">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Компоненты структуры компетенции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Мыслительная деятельность</a:t>
                      </a:r>
                    </a:p>
                    <a:p>
                      <a:pPr marL="179705" algn="ctr">
                        <a:spcAft>
                          <a:spcPts val="600"/>
                        </a:spcAft>
                      </a:pP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Учебные действия ученика</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Действия педагога</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Конструирование учебной задачи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86075129"/>
                  </a:ext>
                </a:extLst>
              </a:tr>
              <a:tr h="620516">
                <a:tc>
                  <a:txBody>
                    <a:bodyPr/>
                    <a:lstStyle/>
                    <a:p>
                      <a:pPr marL="179705">
                        <a:lnSpc>
                          <a:spcPts val="1200"/>
                        </a:lnSpc>
                        <a:spcAft>
                          <a:spcPts val="600"/>
                        </a:spcAft>
                      </a:pPr>
                      <a:r>
                        <a:rPr lang="ru-RU" sz="1350" b="1" spc="-40" dirty="0">
                          <a:effectLst/>
                          <a:latin typeface="Arial Narrow" panose="020B0606020202030204" pitchFamily="34" charset="0"/>
                          <a:ea typeface="Times New Roman" panose="02020603050405020304" pitchFamily="18" charset="0"/>
                          <a:cs typeface="Times New Roman" panose="02020603050405020304" pitchFamily="18" charset="0"/>
                        </a:rPr>
                        <a:t>Применение </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Использование правил, компетенций, принципов, теорий, идей в новых ситуациях, «перенос»</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Решает новые проблемы, доказывает,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отбирает,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организует,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инициирует,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вырабатывает,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конструирует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Показывает,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err="1">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фаситилирует</a:t>
                      </a: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оказывает содействие, поддерживает,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наблюдает,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критикует,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обсуждает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Примените,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попробуйте на практике, используйте,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употребите,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решите,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докажите,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покажите, проиллюстрируйте,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сделайте отчет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29127728"/>
                  </a:ext>
                </a:extLst>
              </a:tr>
              <a:tr h="235192">
                <a:tc>
                  <a:txBody>
                    <a:bodyPr/>
                    <a:lstStyle/>
                    <a:p>
                      <a:pPr marL="179705">
                        <a:spcAft>
                          <a:spcPts val="600"/>
                        </a:spcAft>
                      </a:pPr>
                      <a:r>
                        <a:rPr lang="ru-RU" sz="1350" b="1" spc="-40" dirty="0">
                          <a:effectLst/>
                          <a:latin typeface="Arial Narrow" panose="020B0606020202030204" pitchFamily="34" charset="0"/>
                          <a:ea typeface="Times New Roman" panose="02020603050405020304" pitchFamily="18" charset="0"/>
                          <a:cs typeface="Times New Roman" panose="02020603050405020304" pitchFamily="18" charset="0"/>
                        </a:rPr>
                        <a:t>Анализ </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Расчленение информации на составные части, выявление взаимосвязей</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Обсуждает,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раскрывает,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перечисляет,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анализирует, разделяет на части,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разбирает критически</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Исследует,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руководит,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стимулирует,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наблюдает,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предоставляет ресурсы</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Проанализируйте,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разделите на части,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разыщите,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найдите,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определите,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различите,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проверьте,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сравните,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классифицируйте, опровергните</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11063171"/>
                  </a:ext>
                </a:extLst>
              </a:tr>
            </a:tbl>
          </a:graphicData>
        </a:graphic>
      </p:graphicFrame>
      <p:pic>
        <p:nvPicPr>
          <p:cNvPr id="12" name="Рисунок 11">
            <a:extLst>
              <a:ext uri="{FF2B5EF4-FFF2-40B4-BE49-F238E27FC236}">
                <a16:creationId xmlns:a16="http://schemas.microsoft.com/office/drawing/2014/main" id="{7819D2B8-2466-4AED-9E1C-EBF5D7CB4677}"/>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71420210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632856" y="199199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9" name="Таблица 11">
            <a:extLst>
              <a:ext uri="{FF2B5EF4-FFF2-40B4-BE49-F238E27FC236}">
                <a16:creationId xmlns:a16="http://schemas.microsoft.com/office/drawing/2014/main" id="{264C934F-FCF8-45FA-A951-4A3AA9504F60}"/>
              </a:ext>
            </a:extLst>
          </p:cNvPr>
          <p:cNvGraphicFramePr>
            <a:graphicFrameLocks noGrp="1"/>
          </p:cNvGraphicFramePr>
          <p:nvPr>
            <p:extLst>
              <p:ext uri="{D42A27DB-BD31-4B8C-83A1-F6EECF244321}">
                <p14:modId xmlns:p14="http://schemas.microsoft.com/office/powerpoint/2010/main" val="795367836"/>
              </p:ext>
            </p:extLst>
          </p:nvPr>
        </p:nvGraphicFramePr>
        <p:xfrm>
          <a:off x="1625543" y="506285"/>
          <a:ext cx="10263355" cy="5474590"/>
        </p:xfrm>
        <a:graphic>
          <a:graphicData uri="http://schemas.openxmlformats.org/drawingml/2006/table">
            <a:tbl>
              <a:tblPr firstRow="1" bandRow="1">
                <a:tableStyleId>{5C22544A-7EE6-4342-B048-85BDC9FD1C3A}</a:tableStyleId>
              </a:tblPr>
              <a:tblGrid>
                <a:gridCol w="1403131">
                  <a:extLst>
                    <a:ext uri="{9D8B030D-6E8A-4147-A177-3AD203B41FA5}">
                      <a16:colId xmlns:a16="http://schemas.microsoft.com/office/drawing/2014/main" val="2072121267"/>
                    </a:ext>
                  </a:extLst>
                </a:gridCol>
                <a:gridCol w="2215056">
                  <a:extLst>
                    <a:ext uri="{9D8B030D-6E8A-4147-A177-3AD203B41FA5}">
                      <a16:colId xmlns:a16="http://schemas.microsoft.com/office/drawing/2014/main" val="1848722725"/>
                    </a:ext>
                  </a:extLst>
                </a:gridCol>
                <a:gridCol w="2215056">
                  <a:extLst>
                    <a:ext uri="{9D8B030D-6E8A-4147-A177-3AD203B41FA5}">
                      <a16:colId xmlns:a16="http://schemas.microsoft.com/office/drawing/2014/main" val="2581274295"/>
                    </a:ext>
                  </a:extLst>
                </a:gridCol>
                <a:gridCol w="2215056">
                  <a:extLst>
                    <a:ext uri="{9D8B030D-6E8A-4147-A177-3AD203B41FA5}">
                      <a16:colId xmlns:a16="http://schemas.microsoft.com/office/drawing/2014/main" val="3392425814"/>
                    </a:ext>
                  </a:extLst>
                </a:gridCol>
                <a:gridCol w="2215056">
                  <a:extLst>
                    <a:ext uri="{9D8B030D-6E8A-4147-A177-3AD203B41FA5}">
                      <a16:colId xmlns:a16="http://schemas.microsoft.com/office/drawing/2014/main" val="4245566342"/>
                    </a:ext>
                  </a:extLst>
                </a:gridCol>
              </a:tblGrid>
              <a:tr h="370840">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Компоненты структуры компетенции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Мыслительная деятельность</a:t>
                      </a:r>
                    </a:p>
                    <a:p>
                      <a:pPr marL="179705" algn="ctr">
                        <a:spcAft>
                          <a:spcPts val="600"/>
                        </a:spcAft>
                      </a:pP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Учебные действия ученика</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Действия педагога</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gn="ctr">
                        <a:spcAft>
                          <a:spcPts val="600"/>
                        </a:spcAft>
                      </a:pPr>
                      <a:r>
                        <a:rPr lang="ru-RU" sz="1350" b="1" i="1" spc="-40" dirty="0">
                          <a:solidFill>
                            <a:srgbClr val="FFFFFF"/>
                          </a:solidFill>
                          <a:effectLst/>
                          <a:latin typeface="Arial Narrow" panose="020B0606020202030204" pitchFamily="34" charset="0"/>
                          <a:ea typeface="Times New Roman" panose="02020603050405020304" pitchFamily="18" charset="0"/>
                          <a:cs typeface="Times New Roman" panose="02020603050405020304" pitchFamily="18" charset="0"/>
                        </a:rPr>
                        <a:t>Конструирование учебной задачи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86075129"/>
                  </a:ext>
                </a:extLst>
              </a:tr>
              <a:tr h="370840">
                <a:tc>
                  <a:txBody>
                    <a:bodyPr/>
                    <a:lstStyle/>
                    <a:p>
                      <a:pPr marL="179705">
                        <a:spcAft>
                          <a:spcPts val="600"/>
                        </a:spcAft>
                      </a:pPr>
                      <a:r>
                        <a:rPr lang="ru-RU" sz="1350" b="1" spc="-40" dirty="0">
                          <a:effectLst/>
                          <a:latin typeface="Arial Narrow" panose="020B0606020202030204" pitchFamily="34" charset="0"/>
                          <a:ea typeface="Times New Roman" panose="02020603050405020304" pitchFamily="18" charset="0"/>
                          <a:cs typeface="Times New Roman" panose="02020603050405020304" pitchFamily="18" charset="0"/>
                        </a:rPr>
                        <a:t>Синтез </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Создание из различных идей нового или уникального продукта или плана</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Обсуждает,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обобщает,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связывает,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сопоставляет,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резюмирует,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суммирует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Организует обратную связь (рефлексию), расширяет,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оценивает,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развивает идею, дискутирует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Создайте,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изобретите,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предскажите,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сконструируйте,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оформите,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измените,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вообразите,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улучшите,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предложите</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29127728"/>
                  </a:ext>
                </a:extLst>
              </a:tr>
              <a:tr h="370840">
                <a:tc>
                  <a:txBody>
                    <a:bodyPr/>
                    <a:lstStyle/>
                    <a:p>
                      <a:pPr marL="179705">
                        <a:spcAft>
                          <a:spcPts val="600"/>
                        </a:spcAft>
                      </a:pPr>
                      <a:r>
                        <a:rPr lang="ru-RU" sz="1350" b="1"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Оценка </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Оценивание значения материала или идей на основе определенных критериев или стандартов</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Судит,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оценивает,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обсуждает,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подвергает сомнению, формирует,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составляет, </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высказывает свое сомнение</a:t>
                      </a:r>
                      <a:endParaRPr lang="ru-RU" sz="12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Принимает,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допускает,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соглашается,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признает,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раскрывает критерии, гармонизирует, согласовывает</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Составьте мнение,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придите к выводу,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отберите,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выберите,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оцените,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разберите,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обсудите,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проверьте,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аргументируйте, рекомендуйте,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определите,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оправдайте, </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9705">
                        <a:lnSpc>
                          <a:spcPts val="1200"/>
                        </a:lnSpc>
                        <a:spcAft>
                          <a:spcPts val="600"/>
                        </a:spcAft>
                      </a:pPr>
                      <a:r>
                        <a:rPr lang="ru-RU" sz="135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убедите</a:t>
                      </a:r>
                      <a:endParaRPr lang="ru-RU"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11063171"/>
                  </a:ext>
                </a:extLst>
              </a:tr>
            </a:tbl>
          </a:graphicData>
        </a:graphic>
      </p:graphicFrame>
      <p:pic>
        <p:nvPicPr>
          <p:cNvPr id="12" name="Рисунок 11">
            <a:extLst>
              <a:ext uri="{FF2B5EF4-FFF2-40B4-BE49-F238E27FC236}">
                <a16:creationId xmlns:a16="http://schemas.microsoft.com/office/drawing/2014/main" id="{85193D78-1FBA-495A-9A92-BBC64F60221D}"/>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90956143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597CB47-6CA7-45C7-84DD-4A6C0990D0B6}"/>
              </a:ext>
            </a:extLst>
          </p:cNvPr>
          <p:cNvSpPr txBox="1"/>
          <p:nvPr/>
        </p:nvSpPr>
        <p:spPr>
          <a:xfrm>
            <a:off x="4533107" y="39266"/>
            <a:ext cx="6093372" cy="369332"/>
          </a:xfrm>
          <a:prstGeom prst="rect">
            <a:avLst/>
          </a:prstGeom>
          <a:noFill/>
        </p:spPr>
        <p:txBody>
          <a:bodyPr wrap="square">
            <a:spAutoFit/>
          </a:bodyPr>
          <a:lstStyle/>
          <a:p>
            <a:r>
              <a:rPr lang="ru-RU" sz="1800" b="1" spc="-40"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Конструктор учебных задач</a:t>
            </a:r>
            <a:endParaRPr lang="ru-RU" dirty="0"/>
          </a:p>
        </p:txBody>
      </p:sp>
      <p:graphicFrame>
        <p:nvGraphicFramePr>
          <p:cNvPr id="6" name="Таблица 6">
            <a:extLst>
              <a:ext uri="{FF2B5EF4-FFF2-40B4-BE49-F238E27FC236}">
                <a16:creationId xmlns:a16="http://schemas.microsoft.com/office/drawing/2014/main" id="{4576B36D-2B08-405D-9059-83F5E3E77379}"/>
              </a:ext>
            </a:extLst>
          </p:cNvPr>
          <p:cNvGraphicFramePr>
            <a:graphicFrameLocks noGrp="1"/>
          </p:cNvGraphicFramePr>
          <p:nvPr>
            <p:extLst>
              <p:ext uri="{D42A27DB-BD31-4B8C-83A1-F6EECF244321}">
                <p14:modId xmlns:p14="http://schemas.microsoft.com/office/powerpoint/2010/main" val="4140954075"/>
              </p:ext>
            </p:extLst>
          </p:nvPr>
        </p:nvGraphicFramePr>
        <p:xfrm>
          <a:off x="499242" y="508248"/>
          <a:ext cx="11193516" cy="6014297"/>
        </p:xfrm>
        <a:graphic>
          <a:graphicData uri="http://schemas.openxmlformats.org/drawingml/2006/table">
            <a:tbl>
              <a:tblPr firstRow="1" bandRow="1">
                <a:tableStyleId>{5C22544A-7EE6-4342-B048-85BDC9FD1C3A}</a:tableStyleId>
              </a:tblPr>
              <a:tblGrid>
                <a:gridCol w="504497">
                  <a:extLst>
                    <a:ext uri="{9D8B030D-6E8A-4147-A177-3AD203B41FA5}">
                      <a16:colId xmlns:a16="http://schemas.microsoft.com/office/drawing/2014/main" val="2386309936"/>
                    </a:ext>
                  </a:extLst>
                </a:gridCol>
                <a:gridCol w="1361089">
                  <a:extLst>
                    <a:ext uri="{9D8B030D-6E8A-4147-A177-3AD203B41FA5}">
                      <a16:colId xmlns:a16="http://schemas.microsoft.com/office/drawing/2014/main" val="1541527565"/>
                    </a:ext>
                  </a:extLst>
                </a:gridCol>
                <a:gridCol w="530773">
                  <a:extLst>
                    <a:ext uri="{9D8B030D-6E8A-4147-A177-3AD203B41FA5}">
                      <a16:colId xmlns:a16="http://schemas.microsoft.com/office/drawing/2014/main" val="570559024"/>
                    </a:ext>
                  </a:extLst>
                </a:gridCol>
                <a:gridCol w="1334813">
                  <a:extLst>
                    <a:ext uri="{9D8B030D-6E8A-4147-A177-3AD203B41FA5}">
                      <a16:colId xmlns:a16="http://schemas.microsoft.com/office/drawing/2014/main" val="3536084555"/>
                    </a:ext>
                  </a:extLst>
                </a:gridCol>
                <a:gridCol w="493987">
                  <a:extLst>
                    <a:ext uri="{9D8B030D-6E8A-4147-A177-3AD203B41FA5}">
                      <a16:colId xmlns:a16="http://schemas.microsoft.com/office/drawing/2014/main" val="1037663218"/>
                    </a:ext>
                  </a:extLst>
                </a:gridCol>
                <a:gridCol w="1371599">
                  <a:extLst>
                    <a:ext uri="{9D8B030D-6E8A-4147-A177-3AD203B41FA5}">
                      <a16:colId xmlns:a16="http://schemas.microsoft.com/office/drawing/2014/main" val="3018694474"/>
                    </a:ext>
                  </a:extLst>
                </a:gridCol>
                <a:gridCol w="488732">
                  <a:extLst>
                    <a:ext uri="{9D8B030D-6E8A-4147-A177-3AD203B41FA5}">
                      <a16:colId xmlns:a16="http://schemas.microsoft.com/office/drawing/2014/main" val="2874831278"/>
                    </a:ext>
                  </a:extLst>
                </a:gridCol>
                <a:gridCol w="1376854">
                  <a:extLst>
                    <a:ext uri="{9D8B030D-6E8A-4147-A177-3AD203B41FA5}">
                      <a16:colId xmlns:a16="http://schemas.microsoft.com/office/drawing/2014/main" val="2587181543"/>
                    </a:ext>
                  </a:extLst>
                </a:gridCol>
                <a:gridCol w="515008">
                  <a:extLst>
                    <a:ext uri="{9D8B030D-6E8A-4147-A177-3AD203B41FA5}">
                      <a16:colId xmlns:a16="http://schemas.microsoft.com/office/drawing/2014/main" val="1092837713"/>
                    </a:ext>
                  </a:extLst>
                </a:gridCol>
                <a:gridCol w="1350578">
                  <a:extLst>
                    <a:ext uri="{9D8B030D-6E8A-4147-A177-3AD203B41FA5}">
                      <a16:colId xmlns:a16="http://schemas.microsoft.com/office/drawing/2014/main" val="880893146"/>
                    </a:ext>
                  </a:extLst>
                </a:gridCol>
                <a:gridCol w="478222">
                  <a:extLst>
                    <a:ext uri="{9D8B030D-6E8A-4147-A177-3AD203B41FA5}">
                      <a16:colId xmlns:a16="http://schemas.microsoft.com/office/drawing/2014/main" val="455228038"/>
                    </a:ext>
                  </a:extLst>
                </a:gridCol>
                <a:gridCol w="1387364">
                  <a:extLst>
                    <a:ext uri="{9D8B030D-6E8A-4147-A177-3AD203B41FA5}">
                      <a16:colId xmlns:a16="http://schemas.microsoft.com/office/drawing/2014/main" val="4199678373"/>
                    </a:ext>
                  </a:extLst>
                </a:gridCol>
              </a:tblGrid>
              <a:tr h="415452">
                <a:tc gridSpan="2">
                  <a:txBody>
                    <a:bodyPr/>
                    <a:lstStyle/>
                    <a:p>
                      <a:pPr algn="ctr"/>
                      <a:r>
                        <a:rPr lang="ru-RU" sz="1600" b="1" i="1" kern="1200" dirty="0">
                          <a:solidFill>
                            <a:schemeClr val="lt1"/>
                          </a:solidFill>
                          <a:effectLst/>
                          <a:latin typeface="+mn-lt"/>
                          <a:ea typeface="+mn-ea"/>
                          <a:cs typeface="+mn-cs"/>
                        </a:rPr>
                        <a:t>Ознакомление </a:t>
                      </a:r>
                      <a:endParaRPr lang="ru-RU" sz="1600"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c gridSpan="2">
                  <a:txBody>
                    <a:bodyPr/>
                    <a:lstStyle/>
                    <a:p>
                      <a:pPr algn="ctr"/>
                      <a:r>
                        <a:rPr lang="ru-RU" sz="1600" b="1" i="1" kern="1200" dirty="0">
                          <a:solidFill>
                            <a:schemeClr val="lt1"/>
                          </a:solidFill>
                          <a:effectLst/>
                          <a:latin typeface="+mn-lt"/>
                          <a:ea typeface="+mn-ea"/>
                          <a:cs typeface="+mn-cs"/>
                        </a:rPr>
                        <a:t>Понимание </a:t>
                      </a:r>
                      <a:endParaRPr lang="ru-RU" sz="1600"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c gridSpan="2">
                  <a:txBody>
                    <a:bodyPr/>
                    <a:lstStyle/>
                    <a:p>
                      <a:pPr algn="ctr"/>
                      <a:r>
                        <a:rPr lang="ru-RU" sz="1600" b="1" i="1" kern="1200" dirty="0">
                          <a:solidFill>
                            <a:schemeClr val="lt1"/>
                          </a:solidFill>
                          <a:effectLst/>
                          <a:latin typeface="+mn-lt"/>
                          <a:ea typeface="+mn-ea"/>
                          <a:cs typeface="+mn-cs"/>
                        </a:rPr>
                        <a:t>Применение </a:t>
                      </a:r>
                      <a:endParaRPr lang="ru-RU" sz="1600"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c gridSpan="2">
                  <a:txBody>
                    <a:bodyPr/>
                    <a:lstStyle/>
                    <a:p>
                      <a:pPr algn="ctr"/>
                      <a:r>
                        <a:rPr lang="ru-RU" sz="1600" b="1" i="1" kern="1200" dirty="0">
                          <a:solidFill>
                            <a:schemeClr val="lt1"/>
                          </a:solidFill>
                          <a:effectLst/>
                          <a:latin typeface="+mn-lt"/>
                          <a:ea typeface="+mn-ea"/>
                          <a:cs typeface="+mn-cs"/>
                        </a:rPr>
                        <a:t>Анализ </a:t>
                      </a:r>
                      <a:endParaRPr lang="ru-RU" sz="1600"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c gridSpan="2">
                  <a:txBody>
                    <a:bodyPr/>
                    <a:lstStyle/>
                    <a:p>
                      <a:pPr algn="ctr"/>
                      <a:r>
                        <a:rPr lang="ru-RU" sz="1600" b="1" i="1" kern="1200" dirty="0">
                          <a:solidFill>
                            <a:schemeClr val="lt1"/>
                          </a:solidFill>
                          <a:effectLst/>
                          <a:latin typeface="+mn-lt"/>
                          <a:ea typeface="+mn-ea"/>
                          <a:cs typeface="+mn-cs"/>
                        </a:rPr>
                        <a:t>Синтез</a:t>
                      </a:r>
                      <a:endParaRPr lang="ru-RU" sz="1600"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c gridSpan="2">
                  <a:txBody>
                    <a:bodyPr/>
                    <a:lstStyle/>
                    <a:p>
                      <a:pPr algn="ctr"/>
                      <a:r>
                        <a:rPr lang="ru-RU" sz="1600" b="1" i="1" kern="1200" dirty="0">
                          <a:solidFill>
                            <a:schemeClr val="lt1"/>
                          </a:solidFill>
                          <a:effectLst/>
                          <a:latin typeface="+mn-lt"/>
                          <a:ea typeface="+mn-ea"/>
                          <a:cs typeface="+mn-cs"/>
                        </a:rPr>
                        <a:t>Оценка </a:t>
                      </a:r>
                      <a:endParaRPr lang="ru-RU" sz="1600"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extLst>
                  <a:ext uri="{0D108BD9-81ED-4DB2-BD59-A6C34878D82A}">
                    <a16:rowId xmlns:a16="http://schemas.microsoft.com/office/drawing/2014/main" val="1814913926"/>
                  </a:ext>
                </a:extLst>
              </a:tr>
              <a:tr h="750961">
                <a:tc>
                  <a:txBody>
                    <a:bodyPr/>
                    <a:lstStyle/>
                    <a:p>
                      <a:pPr marL="179705">
                        <a:spcAft>
                          <a:spcPts val="600"/>
                        </a:spcAft>
                      </a:pPr>
                      <a:r>
                        <a:rPr lang="ru-RU" sz="1200" b="1" spc="-40" dirty="0">
                          <a:effectLst/>
                          <a:latin typeface="Arial Narrow" panose="020B0606020202030204" pitchFamily="34" charset="0"/>
                          <a:ea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Назовите основные части…</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8</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Объясните причины того, что…</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15</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Изобразите информацию графически…</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22</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Раскройте особенности…</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29</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Предложите новый (иной) вариант…</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36</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Ранжируйте… и обоснуйте…</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312955215"/>
                  </a:ext>
                </a:extLst>
              </a:tr>
              <a:tr h="750961">
                <a:tc>
                  <a:txBody>
                    <a:bodyPr/>
                    <a:lstStyle/>
                    <a:p>
                      <a:pPr marL="179705">
                        <a:spcAft>
                          <a:spcPts val="600"/>
                        </a:spcAft>
                      </a:pPr>
                      <a:r>
                        <a:rPr lang="ru-RU" sz="1200" b="1"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Сгруппируйте вместе все…</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9</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Обрисуйте в общих чертах шаги, необходимые для того, чтобы…</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16</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Предложите способ, позволяющий…</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23</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Проанализируйте структуру… с точки зрения…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30</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Разработайте план, позволяющий (препятствующий)…</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37</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Определите, какое из решений является оптимальным для…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669094173"/>
                  </a:ext>
                </a:extLst>
              </a:tr>
              <a:tr h="750961">
                <a:tc>
                  <a:txBody>
                    <a:bodyPr/>
                    <a:lstStyle/>
                    <a:p>
                      <a:pPr marL="179705">
                        <a:spcAft>
                          <a:spcPts val="600"/>
                        </a:spcAft>
                      </a:pPr>
                      <a:r>
                        <a:rPr lang="ru-RU" sz="1200" b="1"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Сопоставьте список понятий, касающихся…</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10</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Покажите связи, которые, на ваш взгляд, существуют между…</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17</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Сделайте эскиз рисунка (схемы), который показывает…</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24</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Составьте перечень основных свойств…, характеризующих… с точки зрения…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31</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Найдите необычный способ, позволяющий…</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38</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Оцените значимость… для…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845795332"/>
                  </a:ext>
                </a:extLst>
              </a:tr>
              <a:tr h="750961">
                <a:tc>
                  <a:txBody>
                    <a:bodyPr/>
                    <a:lstStyle/>
                    <a:p>
                      <a:pPr marL="179705">
                        <a:spcAft>
                          <a:spcPts val="600"/>
                        </a:spcAft>
                      </a:pPr>
                      <a:r>
                        <a:rPr lang="ru-RU" sz="1200" b="1"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Распределите в определенном порядке…</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11</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Постройте прогноз развития…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18</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Сравните… и…, а затем обоснуйте…</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25</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Постройте классификацию… на основании…</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32</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Придумайте игру, которая…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39</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Определите возможные критерии оценки…</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957746972"/>
                  </a:ext>
                </a:extLst>
              </a:tr>
              <a:tr h="750961">
                <a:tc>
                  <a:txBody>
                    <a:bodyPr/>
                    <a:lstStyle/>
                    <a:p>
                      <a:pPr marL="179705">
                        <a:spcAft>
                          <a:spcPts val="600"/>
                        </a:spcAft>
                      </a:pPr>
                      <a:r>
                        <a:rPr lang="ru-RU" sz="1200" b="1"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5</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Изложите в форме текста…</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12</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Прокомментируйте положение о том, что…</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19</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Проведите (разработайте) эксперимент, подтверждающий, что…</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26</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Найдите в тексте (модели, схемы и т.п.) то, что…</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33</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Предложите новую (свою) классификацию…</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40</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Выскажите критические суждения о…</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113559308"/>
                  </a:ext>
                </a:extLst>
              </a:tr>
              <a:tr h="750961">
                <a:tc>
                  <a:txBody>
                    <a:bodyPr/>
                    <a:lstStyle/>
                    <a:p>
                      <a:pPr marL="179705">
                        <a:spcAft>
                          <a:spcPts val="600"/>
                        </a:spcAft>
                      </a:pPr>
                      <a:r>
                        <a:rPr lang="ru-RU" sz="1200" b="1"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6</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Вспомните и напишите…</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13</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Изложите иначе (переформулируйте) идею о том, что…</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20</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Проведите презентацию…</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27</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Сравните точки зрения… и … на …</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34</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Напишите возможный (наиболее вероятный) сценарий развития…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41</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Оцените возможности… для…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44083401"/>
                  </a:ext>
                </a:extLst>
              </a:tr>
              <a:tr h="750961">
                <a:tc>
                  <a:txBody>
                    <a:bodyPr/>
                    <a:lstStyle/>
                    <a:p>
                      <a:pPr marL="179705">
                        <a:spcAft>
                          <a:spcPts val="600"/>
                        </a:spcAft>
                      </a:pPr>
                      <a:r>
                        <a:rPr lang="ru-RU" sz="1200" b="1"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Прочитайте самостоятельно…</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14</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Приведите пример того, что (как, где)…</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179705">
                        <a:spcAft>
                          <a:spcPts val="600"/>
                        </a:spcAft>
                      </a:pPr>
                      <a:r>
                        <a:rPr lang="ru-RU" sz="1100" b="0" spc="-4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21</a:t>
                      </a:r>
                      <a:endParaRPr lang="ru-RU" sz="1100" b="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Рассчитайте на основании данных о…</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1"/>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28</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Выявите принципы, лежащие в основе…</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5F4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35</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Изложите в форме…свое мнение (понимание)…</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42</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179705">
                        <a:spcAft>
                          <a:spcPts val="600"/>
                        </a:spcAft>
                      </a:pPr>
                      <a:r>
                        <a:rPr lang="ru-RU" sz="1100" b="0" spc="-4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Проведите экспертизу состояния…</a:t>
                      </a:r>
                      <a:endParaRPr lang="ru-RU" sz="11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437063809"/>
                  </a:ext>
                </a:extLst>
              </a:tr>
            </a:tbl>
          </a:graphicData>
        </a:graphic>
      </p:graphicFrame>
    </p:spTree>
    <p:extLst>
      <p:ext uri="{BB962C8B-B14F-4D97-AF65-F5344CB8AC3E}">
        <p14:creationId xmlns:p14="http://schemas.microsoft.com/office/powerpoint/2010/main" val="309920630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699BE279-B692-4365-96AC-BF34654255D8}"/>
              </a:ext>
            </a:extLst>
          </p:cNvPr>
          <p:cNvSpPr txBox="1"/>
          <p:nvPr/>
        </p:nvSpPr>
        <p:spPr>
          <a:xfrm>
            <a:off x="2392904" y="1827931"/>
            <a:ext cx="8267850" cy="2308324"/>
          </a:xfrm>
          <a:prstGeom prst="rect">
            <a:avLst/>
          </a:prstGeom>
          <a:noFill/>
        </p:spPr>
        <p:txBody>
          <a:bodyPr wrap="square">
            <a:spAutoFit/>
          </a:bodyPr>
          <a:lstStyle/>
          <a:p>
            <a:r>
              <a:rPr lang="ru-RU" sz="2400" b="1" dirty="0">
                <a:effectLst/>
                <a:latin typeface="Times New Roman" panose="02020603050405020304" pitchFamily="18" charset="0"/>
                <a:ea typeface="Times New Roman" panose="02020603050405020304" pitchFamily="18" charset="0"/>
              </a:rPr>
              <a:t>Лист наблюдения урока/занятия, включающего задания, формирующие ФГ. </a:t>
            </a:r>
            <a:endParaRPr lang="ru-RU" sz="2400" dirty="0">
              <a:effectLst/>
              <a:latin typeface="Times New Roman" panose="02020603050405020304" pitchFamily="18" charset="0"/>
              <a:ea typeface="Times New Roman" panose="02020603050405020304" pitchFamily="18" charset="0"/>
            </a:endParaRPr>
          </a:p>
          <a:p>
            <a:r>
              <a:rPr lang="ru-RU" sz="2400" b="1" i="1" dirty="0">
                <a:effectLst/>
                <a:latin typeface="Times New Roman" panose="02020603050405020304" pitchFamily="18" charset="0"/>
                <a:ea typeface="Times New Roman" panose="02020603050405020304" pitchFamily="18" charset="0"/>
              </a:rPr>
              <a:t>Уровень эффективности: </a:t>
            </a:r>
          </a:p>
          <a:p>
            <a:pPr algn="ctr"/>
            <a:r>
              <a:rPr lang="ru-RU" sz="2400" b="1" i="1" dirty="0">
                <a:effectLst/>
                <a:latin typeface="Times New Roman" panose="02020603050405020304" pitchFamily="18" charset="0"/>
                <a:ea typeface="Times New Roman" panose="02020603050405020304" pitchFamily="18" charset="0"/>
              </a:rPr>
              <a:t>низкий- менее 54% (23 балла), </a:t>
            </a:r>
          </a:p>
          <a:p>
            <a:pPr algn="ctr"/>
            <a:r>
              <a:rPr lang="ru-RU" sz="2400" b="1" i="1" dirty="0">
                <a:effectLst/>
                <a:latin typeface="Times New Roman" panose="02020603050405020304" pitchFamily="18" charset="0"/>
                <a:ea typeface="Times New Roman" panose="02020603050405020304" pitchFamily="18" charset="0"/>
              </a:rPr>
              <a:t>средний-55-79% (24-34 балла), </a:t>
            </a:r>
          </a:p>
          <a:p>
            <a:pPr algn="ctr"/>
            <a:r>
              <a:rPr lang="ru-RU" sz="2400" b="1" i="1" dirty="0">
                <a:latin typeface="Times New Roman" panose="02020603050405020304" pitchFamily="18" charset="0"/>
                <a:ea typeface="Times New Roman" panose="02020603050405020304" pitchFamily="18" charset="0"/>
              </a:rPr>
              <a:t>  </a:t>
            </a:r>
            <a:r>
              <a:rPr lang="ru-RU" sz="2400" b="1" i="1" dirty="0">
                <a:effectLst/>
                <a:latin typeface="Times New Roman" panose="02020603050405020304" pitchFamily="18" charset="0"/>
                <a:ea typeface="Times New Roman" panose="02020603050405020304" pitchFamily="18" charset="0"/>
              </a:rPr>
              <a:t>высокий- 80-100% (35-43 балла)</a:t>
            </a:r>
            <a:endParaRPr lang="ru-RU" sz="2400" dirty="0">
              <a:effectLst/>
              <a:latin typeface="Times New Roman" panose="02020603050405020304" pitchFamily="18" charset="0"/>
              <a:ea typeface="Times New Roman" panose="02020603050405020304" pitchFamily="18" charset="0"/>
            </a:endParaRPr>
          </a:p>
        </p:txBody>
      </p:sp>
      <p:pic>
        <p:nvPicPr>
          <p:cNvPr id="12" name="Рисунок 11">
            <a:extLst>
              <a:ext uri="{FF2B5EF4-FFF2-40B4-BE49-F238E27FC236}">
                <a16:creationId xmlns:a16="http://schemas.microsoft.com/office/drawing/2014/main" id="{4CC9C42D-C54C-40CA-8CCC-BB68AC726C43}"/>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25128295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3" name="Таблица 8">
            <a:extLst>
              <a:ext uri="{FF2B5EF4-FFF2-40B4-BE49-F238E27FC236}">
                <a16:creationId xmlns:a16="http://schemas.microsoft.com/office/drawing/2014/main" id="{20CA30B4-08FB-47C1-B6FC-5FCB7625E8E3}"/>
              </a:ext>
            </a:extLst>
          </p:cNvPr>
          <p:cNvGraphicFramePr>
            <a:graphicFrameLocks noGrp="1"/>
          </p:cNvGraphicFramePr>
          <p:nvPr>
            <p:extLst>
              <p:ext uri="{D42A27DB-BD31-4B8C-83A1-F6EECF244321}">
                <p14:modId xmlns:p14="http://schemas.microsoft.com/office/powerpoint/2010/main" val="888358478"/>
              </p:ext>
            </p:extLst>
          </p:nvPr>
        </p:nvGraphicFramePr>
        <p:xfrm>
          <a:off x="1875349" y="1014153"/>
          <a:ext cx="9489441" cy="4939491"/>
        </p:xfrm>
        <a:graphic>
          <a:graphicData uri="http://schemas.openxmlformats.org/drawingml/2006/table">
            <a:tbl>
              <a:tblPr firstRow="1" bandRow="1">
                <a:tableStyleId>{5C22544A-7EE6-4342-B048-85BDC9FD1C3A}</a:tableStyleId>
              </a:tblPr>
              <a:tblGrid>
                <a:gridCol w="6287749">
                  <a:extLst>
                    <a:ext uri="{9D8B030D-6E8A-4147-A177-3AD203B41FA5}">
                      <a16:colId xmlns:a16="http://schemas.microsoft.com/office/drawing/2014/main" val="817761586"/>
                    </a:ext>
                  </a:extLst>
                </a:gridCol>
                <a:gridCol w="924004">
                  <a:extLst>
                    <a:ext uri="{9D8B030D-6E8A-4147-A177-3AD203B41FA5}">
                      <a16:colId xmlns:a16="http://schemas.microsoft.com/office/drawing/2014/main" val="2807698223"/>
                    </a:ext>
                  </a:extLst>
                </a:gridCol>
                <a:gridCol w="2277688">
                  <a:extLst>
                    <a:ext uri="{9D8B030D-6E8A-4147-A177-3AD203B41FA5}">
                      <a16:colId xmlns:a16="http://schemas.microsoft.com/office/drawing/2014/main" val="1122724377"/>
                    </a:ext>
                  </a:extLst>
                </a:gridCol>
              </a:tblGrid>
              <a:tr h="679911">
                <a:tc>
                  <a:txBody>
                    <a:bodyPr/>
                    <a:lstStyle/>
                    <a:p>
                      <a:r>
                        <a:rPr lang="ru-RU" sz="1800" b="1" kern="1200" dirty="0">
                          <a:solidFill>
                            <a:schemeClr val="lt1"/>
                          </a:solidFill>
                          <a:effectLst/>
                          <a:latin typeface="+mn-lt"/>
                          <a:ea typeface="+mn-ea"/>
                          <a:cs typeface="+mn-cs"/>
                        </a:rPr>
                        <a:t>Критерии оценки. </a:t>
                      </a:r>
                    </a:p>
                    <a:p>
                      <a:r>
                        <a:rPr lang="ru-RU" sz="1800" b="1" i="1" kern="1200" dirty="0">
                          <a:solidFill>
                            <a:schemeClr val="lt1"/>
                          </a:solidFill>
                          <a:effectLst/>
                          <a:latin typeface="+mn-lt"/>
                          <a:ea typeface="+mn-ea"/>
                          <a:cs typeface="+mn-cs"/>
                        </a:rPr>
                        <a:t>Разделы 1-5 оцениваются 0, 1, 2 балла.</a:t>
                      </a:r>
                    </a:p>
                    <a:p>
                      <a:r>
                        <a:rPr lang="ru-RU" sz="1800" b="1" i="1" kern="1200" dirty="0">
                          <a:solidFill>
                            <a:schemeClr val="lt1"/>
                          </a:solidFill>
                          <a:effectLst/>
                          <a:latin typeface="+mn-lt"/>
                          <a:ea typeface="+mn-ea"/>
                          <a:cs typeface="+mn-cs"/>
                        </a:rPr>
                        <a:t>Раздел 6 -0,1 балл</a:t>
                      </a:r>
                      <a:endParaRPr lang="ru-RU" dirty="0"/>
                    </a:p>
                  </a:txBody>
                  <a:tcPr/>
                </a:tc>
                <a:tc>
                  <a:txBody>
                    <a:bodyPr/>
                    <a:lstStyle/>
                    <a:p>
                      <a:r>
                        <a:rPr lang="ru-RU" dirty="0"/>
                        <a:t>Балл</a:t>
                      </a:r>
                    </a:p>
                  </a:txBody>
                  <a:tcPr/>
                </a:tc>
                <a:tc>
                  <a:txBody>
                    <a:bodyPr/>
                    <a:lstStyle/>
                    <a:p>
                      <a:r>
                        <a:rPr lang="ru-RU" dirty="0"/>
                        <a:t>Примечание</a:t>
                      </a:r>
                    </a:p>
                  </a:txBody>
                  <a:tcPr/>
                </a:tc>
                <a:extLst>
                  <a:ext uri="{0D108BD9-81ED-4DB2-BD59-A6C34878D82A}">
                    <a16:rowId xmlns:a16="http://schemas.microsoft.com/office/drawing/2014/main" val="488324115"/>
                  </a:ext>
                </a:extLst>
              </a:tr>
              <a:tr h="440527">
                <a:tc gridSpan="3">
                  <a:txBody>
                    <a:bodyPr/>
                    <a:lstStyle/>
                    <a:p>
                      <a:pPr algn="ctr"/>
                      <a:r>
                        <a:rPr lang="ru-RU" sz="1800" b="1" kern="1200" dirty="0">
                          <a:solidFill>
                            <a:schemeClr val="dk1"/>
                          </a:solidFill>
                          <a:effectLst/>
                          <a:latin typeface="+mn-lt"/>
                          <a:ea typeface="+mn-ea"/>
                          <a:cs typeface="+mn-cs"/>
                        </a:rPr>
                        <a:t>Раздел 1. Целеполагание</a:t>
                      </a:r>
                      <a:endParaRPr lang="ru-RU" dirty="0"/>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70659966"/>
                  </a:ext>
                </a:extLst>
              </a:tr>
              <a:tr h="1412101">
                <a:tc>
                  <a:txBody>
                    <a:bodyPr/>
                    <a:lstStyle/>
                    <a:p>
                      <a:r>
                        <a:rPr lang="ru-RU" sz="1800" kern="1200" dirty="0">
                          <a:solidFill>
                            <a:schemeClr val="dk1"/>
                          </a:solidFill>
                          <a:effectLst/>
                          <a:latin typeface="+mn-lt"/>
                          <a:ea typeface="+mn-ea"/>
                          <a:cs typeface="+mn-cs"/>
                        </a:rPr>
                        <a:t>Цель урока обсуждается и формируется в диалоге с учениками (дети высказывают свои предположения, зачем может быть нужно то, что изучается на уроке)</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426129436"/>
                  </a:ext>
                </a:extLst>
              </a:tr>
              <a:tr h="1412101">
                <a:tc>
                  <a:txBody>
                    <a:bodyPr/>
                    <a:lstStyle/>
                    <a:p>
                      <a:r>
                        <a:rPr lang="ru-RU" sz="1800" kern="1200" dirty="0">
                          <a:solidFill>
                            <a:schemeClr val="dk1"/>
                          </a:solidFill>
                          <a:effectLst/>
                          <a:latin typeface="+mn-lt"/>
                          <a:ea typeface="+mn-ea"/>
                          <a:cs typeface="+mn-cs"/>
                        </a:rPr>
                        <a:t>Задачи, которые решаются на уроке, </a:t>
                      </a:r>
                      <a:r>
                        <a:rPr lang="ru-RU" sz="1800" kern="1200" dirty="0" err="1">
                          <a:solidFill>
                            <a:schemeClr val="dk1"/>
                          </a:solidFill>
                          <a:effectLst/>
                          <a:latin typeface="+mn-lt"/>
                          <a:ea typeface="+mn-ea"/>
                          <a:cs typeface="+mn-cs"/>
                        </a:rPr>
                        <a:t>диагностичны</a:t>
                      </a:r>
                      <a:r>
                        <a:rPr lang="ru-RU" sz="1800" kern="1200" dirty="0">
                          <a:solidFill>
                            <a:schemeClr val="dk1"/>
                          </a:solidFill>
                          <a:effectLst/>
                          <a:latin typeface="+mn-lt"/>
                          <a:ea typeface="+mn-ea"/>
                          <a:cs typeface="+mn-cs"/>
                        </a:rPr>
                        <a:t>, измеряемы (есть критерии, понятные детям, которые могут быть использованы в процессе само- и </a:t>
                      </a:r>
                      <a:r>
                        <a:rPr lang="ru-RU" sz="1800" kern="1200" dirty="0" err="1">
                          <a:solidFill>
                            <a:schemeClr val="dk1"/>
                          </a:solidFill>
                          <a:effectLst/>
                          <a:latin typeface="+mn-lt"/>
                          <a:ea typeface="+mn-ea"/>
                          <a:cs typeface="+mn-cs"/>
                        </a:rPr>
                        <a:t>взаимооценивания</a:t>
                      </a:r>
                      <a:r>
                        <a:rPr lang="ru-RU" sz="1800" kern="1200" dirty="0">
                          <a:solidFill>
                            <a:schemeClr val="dk1"/>
                          </a:solidFill>
                          <a:effectLst/>
                          <a:latin typeface="+mn-lt"/>
                          <a:ea typeface="+mn-ea"/>
                          <a:cs typeface="+mn-cs"/>
                        </a:rPr>
                        <a:t>)</a:t>
                      </a:r>
                      <a:endParaRPr lang="ru-RU" dirty="0"/>
                    </a:p>
                  </a:txBody>
                  <a:tcPr/>
                </a:tc>
                <a:tc>
                  <a:txBody>
                    <a:bodyPr/>
                    <a:lstStyle/>
                    <a:p>
                      <a:endParaRPr lang="ru-RU"/>
                    </a:p>
                  </a:txBody>
                  <a:tcPr/>
                </a:tc>
                <a:tc>
                  <a:txBody>
                    <a:bodyPr/>
                    <a:lstStyle/>
                    <a:p>
                      <a:endParaRPr lang="ru-RU"/>
                    </a:p>
                  </a:txBody>
                  <a:tcPr/>
                </a:tc>
                <a:extLst>
                  <a:ext uri="{0D108BD9-81ED-4DB2-BD59-A6C34878D82A}">
                    <a16:rowId xmlns:a16="http://schemas.microsoft.com/office/drawing/2014/main" val="278671358"/>
                  </a:ext>
                </a:extLst>
              </a:tr>
              <a:tr h="760362">
                <a:tc>
                  <a:txBody>
                    <a:bodyPr/>
                    <a:lstStyle/>
                    <a:p>
                      <a:r>
                        <a:rPr lang="ru-RU" sz="1800" kern="1200" dirty="0">
                          <a:solidFill>
                            <a:schemeClr val="dk1"/>
                          </a:solidFill>
                          <a:effectLst/>
                          <a:latin typeface="+mn-lt"/>
                          <a:ea typeface="+mn-ea"/>
                          <a:cs typeface="+mn-cs"/>
                        </a:rPr>
                        <a:t>Задания на развитие ФГ соответствуют целям и задачам урока</a:t>
                      </a:r>
                      <a:endParaRPr lang="ru-RU" dirty="0"/>
                    </a:p>
                  </a:txBody>
                  <a:tcPr/>
                </a:tc>
                <a:tc>
                  <a:txBody>
                    <a:bodyPr/>
                    <a:lstStyle/>
                    <a:p>
                      <a:endParaRPr lang="ru-RU"/>
                    </a:p>
                  </a:txBody>
                  <a:tcPr/>
                </a:tc>
                <a:tc>
                  <a:txBody>
                    <a:bodyPr/>
                    <a:lstStyle/>
                    <a:p>
                      <a:endParaRPr lang="ru-RU" dirty="0"/>
                    </a:p>
                  </a:txBody>
                  <a:tcPr/>
                </a:tc>
                <a:extLst>
                  <a:ext uri="{0D108BD9-81ED-4DB2-BD59-A6C34878D82A}">
                    <a16:rowId xmlns:a16="http://schemas.microsoft.com/office/drawing/2014/main" val="514568182"/>
                  </a:ext>
                </a:extLst>
              </a:tr>
            </a:tbl>
          </a:graphicData>
        </a:graphic>
      </p:graphicFrame>
      <p:pic>
        <p:nvPicPr>
          <p:cNvPr id="10" name="Рисунок 9">
            <a:extLst>
              <a:ext uri="{FF2B5EF4-FFF2-40B4-BE49-F238E27FC236}">
                <a16:creationId xmlns:a16="http://schemas.microsoft.com/office/drawing/2014/main" id="{DFDAB05D-C7F0-4B30-8C53-492AE28F36C6}"/>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88764556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3" name="Таблица 8">
            <a:extLst>
              <a:ext uri="{FF2B5EF4-FFF2-40B4-BE49-F238E27FC236}">
                <a16:creationId xmlns:a16="http://schemas.microsoft.com/office/drawing/2014/main" id="{20CA30B4-08FB-47C1-B6FC-5FCB7625E8E3}"/>
              </a:ext>
            </a:extLst>
          </p:cNvPr>
          <p:cNvGraphicFramePr>
            <a:graphicFrameLocks noGrp="1"/>
          </p:cNvGraphicFramePr>
          <p:nvPr>
            <p:extLst>
              <p:ext uri="{D42A27DB-BD31-4B8C-83A1-F6EECF244321}">
                <p14:modId xmlns:p14="http://schemas.microsoft.com/office/powerpoint/2010/main" val="561402904"/>
              </p:ext>
            </p:extLst>
          </p:nvPr>
        </p:nvGraphicFramePr>
        <p:xfrm>
          <a:off x="1875349" y="275980"/>
          <a:ext cx="9812346" cy="6147401"/>
        </p:xfrm>
        <a:graphic>
          <a:graphicData uri="http://schemas.openxmlformats.org/drawingml/2006/table">
            <a:tbl>
              <a:tblPr firstRow="1" bandRow="1">
                <a:tableStyleId>{5C22544A-7EE6-4342-B048-85BDC9FD1C3A}</a:tableStyleId>
              </a:tblPr>
              <a:tblGrid>
                <a:gridCol w="6501707">
                  <a:extLst>
                    <a:ext uri="{9D8B030D-6E8A-4147-A177-3AD203B41FA5}">
                      <a16:colId xmlns:a16="http://schemas.microsoft.com/office/drawing/2014/main" val="817761586"/>
                    </a:ext>
                  </a:extLst>
                </a:gridCol>
                <a:gridCol w="955446">
                  <a:extLst>
                    <a:ext uri="{9D8B030D-6E8A-4147-A177-3AD203B41FA5}">
                      <a16:colId xmlns:a16="http://schemas.microsoft.com/office/drawing/2014/main" val="2807698223"/>
                    </a:ext>
                  </a:extLst>
                </a:gridCol>
                <a:gridCol w="2355193">
                  <a:extLst>
                    <a:ext uri="{9D8B030D-6E8A-4147-A177-3AD203B41FA5}">
                      <a16:colId xmlns:a16="http://schemas.microsoft.com/office/drawing/2014/main" val="1122724377"/>
                    </a:ext>
                  </a:extLst>
                </a:gridCol>
              </a:tblGrid>
              <a:tr h="449472">
                <a:tc gridSpan="3">
                  <a:txBody>
                    <a:bodyPr/>
                    <a:lstStyle/>
                    <a:p>
                      <a:pPr algn="ctr"/>
                      <a:r>
                        <a:rPr lang="ru-RU" sz="1800" b="1" kern="1200" dirty="0">
                          <a:solidFill>
                            <a:schemeClr val="bg1"/>
                          </a:solidFill>
                          <a:effectLst/>
                          <a:latin typeface="+mn-lt"/>
                          <a:ea typeface="+mn-ea"/>
                          <a:cs typeface="+mn-cs"/>
                        </a:rPr>
                        <a:t>Раздел 2. Информационное обеспечение</a:t>
                      </a:r>
                      <a:endParaRPr lang="ru-RU" dirty="0">
                        <a:solidFill>
                          <a:schemeClr val="bg1"/>
                        </a:solidFill>
                      </a:endParaRPr>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70659966"/>
                  </a:ext>
                </a:extLst>
              </a:tr>
              <a:tr h="1355396">
                <a:tc>
                  <a:txBody>
                    <a:bodyPr/>
                    <a:lstStyle/>
                    <a:p>
                      <a:r>
                        <a:rPr lang="ru-RU" sz="1800" kern="1200" dirty="0">
                          <a:solidFill>
                            <a:schemeClr val="dk1"/>
                          </a:solidFill>
                          <a:effectLst/>
                          <a:latin typeface="+mn-lt"/>
                          <a:ea typeface="+mn-ea"/>
                          <a:cs typeface="+mn-cs"/>
                        </a:rPr>
                        <a:t>Используются наряду с традиционными разнообразные справочные материалы (словари, энциклопедии, справочники, электронные учебные материалы и ресурсы Интернет) </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426129436"/>
                  </a:ext>
                </a:extLst>
              </a:tr>
              <a:tr h="728848">
                <a:tc>
                  <a:txBody>
                    <a:bodyPr/>
                    <a:lstStyle/>
                    <a:p>
                      <a:r>
                        <a:rPr lang="ru-RU" sz="1800" kern="1200" dirty="0">
                          <a:solidFill>
                            <a:schemeClr val="dk1"/>
                          </a:solidFill>
                          <a:effectLst/>
                          <a:latin typeface="+mn-lt"/>
                          <a:ea typeface="+mn-ea"/>
                          <a:cs typeface="+mn-cs"/>
                        </a:rPr>
                        <a:t>Используются материалы разных форматов (текст, таблицы, схемы, графика, видео, аудио</a:t>
                      </a:r>
                      <a:endParaRPr lang="ru-RU" dirty="0"/>
                    </a:p>
                  </a:txBody>
                  <a:tcPr/>
                </a:tc>
                <a:tc>
                  <a:txBody>
                    <a:bodyPr/>
                    <a:lstStyle/>
                    <a:p>
                      <a:endParaRPr lang="ru-RU"/>
                    </a:p>
                  </a:txBody>
                  <a:tcPr/>
                </a:tc>
                <a:tc>
                  <a:txBody>
                    <a:bodyPr/>
                    <a:lstStyle/>
                    <a:p>
                      <a:endParaRPr lang="ru-RU"/>
                    </a:p>
                  </a:txBody>
                  <a:tcPr/>
                </a:tc>
                <a:extLst>
                  <a:ext uri="{0D108BD9-81ED-4DB2-BD59-A6C34878D82A}">
                    <a16:rowId xmlns:a16="http://schemas.microsoft.com/office/drawing/2014/main" val="278671358"/>
                  </a:ext>
                </a:extLst>
              </a:tr>
              <a:tr h="775801">
                <a:tc>
                  <a:txBody>
                    <a:bodyPr/>
                    <a:lstStyle/>
                    <a:p>
                      <a:r>
                        <a:rPr lang="ru-RU" sz="1800" kern="1200" dirty="0">
                          <a:solidFill>
                            <a:schemeClr val="dk1"/>
                          </a:solidFill>
                          <a:effectLst/>
                          <a:latin typeface="+mn-lt"/>
                          <a:ea typeface="+mn-ea"/>
                          <a:cs typeface="+mn-cs"/>
                        </a:rPr>
                        <a:t>Источником информации становятся личные наблюдения учеников, опыт, эксперимент</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514568182"/>
                  </a:ext>
                </a:extLst>
              </a:tr>
              <a:tr h="932966">
                <a:tc>
                  <a:txBody>
                    <a:bodyPr/>
                    <a:lstStyle/>
                    <a:p>
                      <a:r>
                        <a:rPr lang="ru-RU" sz="1800" kern="1200" dirty="0">
                          <a:solidFill>
                            <a:schemeClr val="dk1"/>
                          </a:solidFill>
                          <a:effectLst/>
                          <a:latin typeface="+mn-lt"/>
                          <a:ea typeface="+mn-ea"/>
                          <a:cs typeface="+mn-cs"/>
                        </a:rPr>
                        <a:t>Создаются учебные ситуации, в которых необходимо сравнивать, сопоставлять данные из разных источников</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257045034"/>
                  </a:ext>
                </a:extLst>
              </a:tr>
              <a:tr h="412172">
                <a:tc>
                  <a:txBody>
                    <a:bodyPr/>
                    <a:lstStyle/>
                    <a:p>
                      <a:r>
                        <a:rPr lang="ru-RU" sz="1800" kern="1200" dirty="0">
                          <a:solidFill>
                            <a:schemeClr val="dk1"/>
                          </a:solidFill>
                          <a:effectLst/>
                          <a:latin typeface="+mn-lt"/>
                          <a:ea typeface="+mn-ea"/>
                          <a:cs typeface="+mn-cs"/>
                        </a:rPr>
                        <a:t>Целесообразность использования ИКТ</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1392191542"/>
                  </a:ext>
                </a:extLst>
              </a:tr>
              <a:tr h="1492746">
                <a:tc>
                  <a:txBody>
                    <a:bodyPr/>
                    <a:lstStyle/>
                    <a:p>
                      <a:r>
                        <a:rPr lang="ru-RU" sz="1800" kern="1200" dirty="0">
                          <a:solidFill>
                            <a:schemeClr val="dk1"/>
                          </a:solidFill>
                          <a:effectLst/>
                          <a:latin typeface="+mn-lt"/>
                          <a:ea typeface="+mn-ea"/>
                          <a:cs typeface="+mn-cs"/>
                        </a:rPr>
                        <a:t>Работает с информацией, представленной в различных формах (текст, таблица, диаграмма, схема, чертеж) в контексте конкретной проблемы, свободно преобразовывает и переходит от одной формы к другой</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175585660"/>
                  </a:ext>
                </a:extLst>
              </a:tr>
            </a:tbl>
          </a:graphicData>
        </a:graphic>
      </p:graphicFrame>
      <p:pic>
        <p:nvPicPr>
          <p:cNvPr id="10" name="Рисунок 9">
            <a:extLst>
              <a:ext uri="{FF2B5EF4-FFF2-40B4-BE49-F238E27FC236}">
                <a16:creationId xmlns:a16="http://schemas.microsoft.com/office/drawing/2014/main" id="{179A3306-8736-4D1F-981A-4F43C6E602DA}"/>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118119233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10" name="Рисунок 9">
            <a:extLst>
              <a:ext uri="{FF2B5EF4-FFF2-40B4-BE49-F238E27FC236}">
                <a16:creationId xmlns:a16="http://schemas.microsoft.com/office/drawing/2014/main" id="{179A3306-8736-4D1F-981A-4F43C6E602DA}"/>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graphicFrame>
        <p:nvGraphicFramePr>
          <p:cNvPr id="4" name="Таблица 3">
            <a:extLst>
              <a:ext uri="{FF2B5EF4-FFF2-40B4-BE49-F238E27FC236}">
                <a16:creationId xmlns:a16="http://schemas.microsoft.com/office/drawing/2014/main" id="{0A7E1681-B7C1-4E82-A2E0-938F4960A747}"/>
              </a:ext>
            </a:extLst>
          </p:cNvPr>
          <p:cNvGraphicFramePr>
            <a:graphicFrameLocks noGrp="1"/>
          </p:cNvGraphicFramePr>
          <p:nvPr>
            <p:extLst>
              <p:ext uri="{D42A27DB-BD31-4B8C-83A1-F6EECF244321}">
                <p14:modId xmlns:p14="http://schemas.microsoft.com/office/powerpoint/2010/main" val="2655654266"/>
              </p:ext>
            </p:extLst>
          </p:nvPr>
        </p:nvGraphicFramePr>
        <p:xfrm>
          <a:off x="2057400" y="266699"/>
          <a:ext cx="9307391" cy="6156686"/>
        </p:xfrm>
        <a:graphic>
          <a:graphicData uri="http://schemas.openxmlformats.org/drawingml/2006/table">
            <a:tbl>
              <a:tblPr firstRow="1" bandRow="1">
                <a:tableStyleId>{5C22544A-7EE6-4342-B048-85BDC9FD1C3A}</a:tableStyleId>
              </a:tblPr>
              <a:tblGrid>
                <a:gridCol w="4512645">
                  <a:extLst>
                    <a:ext uri="{9D8B030D-6E8A-4147-A177-3AD203B41FA5}">
                      <a16:colId xmlns:a16="http://schemas.microsoft.com/office/drawing/2014/main" val="3060390065"/>
                    </a:ext>
                  </a:extLst>
                </a:gridCol>
                <a:gridCol w="1234674">
                  <a:extLst>
                    <a:ext uri="{9D8B030D-6E8A-4147-A177-3AD203B41FA5}">
                      <a16:colId xmlns:a16="http://schemas.microsoft.com/office/drawing/2014/main" val="178721230"/>
                    </a:ext>
                  </a:extLst>
                </a:gridCol>
                <a:gridCol w="3560072">
                  <a:extLst>
                    <a:ext uri="{9D8B030D-6E8A-4147-A177-3AD203B41FA5}">
                      <a16:colId xmlns:a16="http://schemas.microsoft.com/office/drawing/2014/main" val="1445207038"/>
                    </a:ext>
                  </a:extLst>
                </a:gridCol>
              </a:tblGrid>
              <a:tr h="565673">
                <a:tc gridSpan="3">
                  <a:txBody>
                    <a:bodyPr/>
                    <a:lstStyle/>
                    <a:p>
                      <a:pPr>
                        <a:lnSpc>
                          <a:spcPct val="107000"/>
                        </a:lnSpc>
                        <a:spcAft>
                          <a:spcPts val="800"/>
                        </a:spcAft>
                      </a:pPr>
                      <a:r>
                        <a:rPr lang="ru-RU" sz="1800" dirty="0">
                          <a:effectLst/>
                          <a:latin typeface="+mn-lt"/>
                        </a:rPr>
                        <a:t>Раздел 3. Организация деятельности учеников</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374086730"/>
                  </a:ext>
                </a:extLst>
              </a:tr>
              <a:tr h="1825873">
                <a:tc>
                  <a:txBody>
                    <a:bodyPr/>
                    <a:lstStyle/>
                    <a:p>
                      <a:pPr>
                        <a:lnSpc>
                          <a:spcPct val="107000"/>
                        </a:lnSpc>
                        <a:spcAft>
                          <a:spcPts val="800"/>
                        </a:spcAft>
                      </a:pPr>
                      <a:r>
                        <a:rPr lang="ru-RU" sz="1800" dirty="0">
                          <a:effectLst/>
                          <a:latin typeface="+mn-lt"/>
                        </a:rPr>
                        <a:t>Учитель дает возможность ученикам пробовать разные варианты (способы, алгоритмы) выполнения заданий, формирующих ФГ и обсуждает их эффективность</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a:effectLst/>
                          <a:latin typeface="+mn-lt"/>
                        </a:rPr>
                        <a:t> </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a:effectLst/>
                          <a:latin typeface="+mn-lt"/>
                        </a:rPr>
                        <a:t> </a:t>
                      </a:r>
                      <a:endParaRPr lang="ru-RU" sz="18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89654828"/>
                  </a:ext>
                </a:extLst>
              </a:tr>
              <a:tr h="1437377">
                <a:tc>
                  <a:txBody>
                    <a:bodyPr/>
                    <a:lstStyle/>
                    <a:p>
                      <a:pPr>
                        <a:lnSpc>
                          <a:spcPct val="107000"/>
                        </a:lnSpc>
                        <a:spcAft>
                          <a:spcPts val="800"/>
                        </a:spcAft>
                      </a:pPr>
                      <a:r>
                        <a:rPr lang="ru-RU" sz="1800" dirty="0">
                          <a:effectLst/>
                          <a:latin typeface="+mn-lt"/>
                        </a:rPr>
                        <a:t>Задания по ФГ вариативны, ученик имеет возможности выбора темпа, уровня сложности, способов деятельности</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a:effectLst/>
                          <a:latin typeface="+mn-lt"/>
                        </a:rPr>
                        <a:t> </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a:effectLst/>
                          <a:latin typeface="+mn-lt"/>
                        </a:rPr>
                        <a:t> </a:t>
                      </a:r>
                      <a:endParaRPr lang="ru-RU" sz="18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7532805"/>
                  </a:ext>
                </a:extLst>
              </a:tr>
              <a:tr h="890386">
                <a:tc>
                  <a:txBody>
                    <a:bodyPr/>
                    <a:lstStyle/>
                    <a:p>
                      <a:pPr>
                        <a:lnSpc>
                          <a:spcPct val="107000"/>
                        </a:lnSpc>
                        <a:spcAft>
                          <a:spcPts val="800"/>
                        </a:spcAft>
                      </a:pPr>
                      <a:r>
                        <a:rPr lang="ru-RU" sz="1800" dirty="0">
                          <a:effectLst/>
                          <a:latin typeface="+mn-lt"/>
                        </a:rPr>
                        <a:t>Включение учебной задачи в урок целесообразно и обосновано </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dirty="0">
                          <a:effectLst/>
                          <a:latin typeface="+mn-lt"/>
                        </a:rPr>
                        <a:t> </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dirty="0">
                          <a:effectLst/>
                          <a:latin typeface="+mn-lt"/>
                        </a:rPr>
                        <a:t> </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29119907"/>
                  </a:ext>
                </a:extLst>
              </a:tr>
              <a:tr h="1437377">
                <a:tc>
                  <a:txBody>
                    <a:bodyPr/>
                    <a:lstStyle/>
                    <a:p>
                      <a:pPr>
                        <a:lnSpc>
                          <a:spcPct val="107000"/>
                        </a:lnSpc>
                        <a:spcAft>
                          <a:spcPts val="800"/>
                        </a:spcAft>
                      </a:pPr>
                      <a:r>
                        <a:rPr lang="ru-RU" sz="1800">
                          <a:effectLst/>
                          <a:latin typeface="+mn-lt"/>
                        </a:rPr>
                        <a:t>Продемонстрированные приемы, способы работы с заданием по ФГ позволяют достичь планируемых результатов</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a:effectLst/>
                          <a:latin typeface="+mn-lt"/>
                        </a:rPr>
                        <a:t> </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1800" dirty="0">
                          <a:effectLst/>
                          <a:latin typeface="+mn-lt"/>
                        </a:rPr>
                        <a:t> </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25148347"/>
                  </a:ext>
                </a:extLst>
              </a:tr>
            </a:tbl>
          </a:graphicData>
        </a:graphic>
      </p:graphicFrame>
    </p:spTree>
    <p:extLst>
      <p:ext uri="{BB962C8B-B14F-4D97-AF65-F5344CB8AC3E}">
        <p14:creationId xmlns:p14="http://schemas.microsoft.com/office/powerpoint/2010/main" val="56704020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3" name="Таблица 8">
            <a:extLst>
              <a:ext uri="{FF2B5EF4-FFF2-40B4-BE49-F238E27FC236}">
                <a16:creationId xmlns:a16="http://schemas.microsoft.com/office/drawing/2014/main" id="{20CA30B4-08FB-47C1-B6FC-5FCB7625E8E3}"/>
              </a:ext>
            </a:extLst>
          </p:cNvPr>
          <p:cNvGraphicFramePr>
            <a:graphicFrameLocks noGrp="1"/>
          </p:cNvGraphicFramePr>
          <p:nvPr>
            <p:extLst>
              <p:ext uri="{D42A27DB-BD31-4B8C-83A1-F6EECF244321}">
                <p14:modId xmlns:p14="http://schemas.microsoft.com/office/powerpoint/2010/main" val="3292815326"/>
              </p:ext>
            </p:extLst>
          </p:nvPr>
        </p:nvGraphicFramePr>
        <p:xfrm>
          <a:off x="1792221" y="787708"/>
          <a:ext cx="9812346" cy="5521652"/>
        </p:xfrm>
        <a:graphic>
          <a:graphicData uri="http://schemas.openxmlformats.org/drawingml/2006/table">
            <a:tbl>
              <a:tblPr firstRow="1" bandRow="1">
                <a:tableStyleId>{5C22544A-7EE6-4342-B048-85BDC9FD1C3A}</a:tableStyleId>
              </a:tblPr>
              <a:tblGrid>
                <a:gridCol w="6501707">
                  <a:extLst>
                    <a:ext uri="{9D8B030D-6E8A-4147-A177-3AD203B41FA5}">
                      <a16:colId xmlns:a16="http://schemas.microsoft.com/office/drawing/2014/main" val="817761586"/>
                    </a:ext>
                  </a:extLst>
                </a:gridCol>
                <a:gridCol w="955446">
                  <a:extLst>
                    <a:ext uri="{9D8B030D-6E8A-4147-A177-3AD203B41FA5}">
                      <a16:colId xmlns:a16="http://schemas.microsoft.com/office/drawing/2014/main" val="2807698223"/>
                    </a:ext>
                  </a:extLst>
                </a:gridCol>
                <a:gridCol w="2355193">
                  <a:extLst>
                    <a:ext uri="{9D8B030D-6E8A-4147-A177-3AD203B41FA5}">
                      <a16:colId xmlns:a16="http://schemas.microsoft.com/office/drawing/2014/main" val="1122724377"/>
                    </a:ext>
                  </a:extLst>
                </a:gridCol>
              </a:tblGrid>
              <a:tr h="449472">
                <a:tc gridSpan="3">
                  <a:txBody>
                    <a:bodyPr/>
                    <a:lstStyle/>
                    <a:p>
                      <a:pPr algn="ctr"/>
                      <a:r>
                        <a:rPr lang="ru-RU" sz="1800" b="1" kern="1200" dirty="0">
                          <a:solidFill>
                            <a:schemeClr val="lt1"/>
                          </a:solidFill>
                          <a:effectLst/>
                          <a:latin typeface="+mn-lt"/>
                          <a:ea typeface="+mn-ea"/>
                          <a:cs typeface="+mn-cs"/>
                        </a:rPr>
                        <a:t>Раздел 4. Педагогические технологии</a:t>
                      </a:r>
                      <a:endParaRPr lang="ru-RU" dirty="0">
                        <a:solidFill>
                          <a:schemeClr val="bg1"/>
                        </a:solidFill>
                      </a:endParaRPr>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70659966"/>
                  </a:ext>
                </a:extLst>
              </a:tr>
              <a:tr h="1219726">
                <a:tc>
                  <a:txBody>
                    <a:bodyPr/>
                    <a:lstStyle/>
                    <a:p>
                      <a:r>
                        <a:rPr lang="ru-RU" sz="1800" kern="1200" dirty="0">
                          <a:solidFill>
                            <a:schemeClr val="dk1"/>
                          </a:solidFill>
                          <a:effectLst/>
                          <a:latin typeface="+mn-lt"/>
                          <a:ea typeface="+mn-ea"/>
                          <a:cs typeface="+mn-cs"/>
                        </a:rPr>
                        <a:t>На уроке используются активные технологии обучения (экспериментальные, исследовательские, игровые, проблемное обучение, работа в группах и парах и др.) </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426129436"/>
                  </a:ext>
                </a:extLst>
              </a:tr>
              <a:tr h="728848">
                <a:tc>
                  <a:txBody>
                    <a:bodyPr/>
                    <a:lstStyle/>
                    <a:p>
                      <a:r>
                        <a:rPr lang="ru-RU" sz="1800" kern="1200" dirty="0">
                          <a:solidFill>
                            <a:schemeClr val="dk1"/>
                          </a:solidFill>
                          <a:effectLst/>
                          <a:latin typeface="+mn-lt"/>
                          <a:ea typeface="+mn-ea"/>
                          <a:cs typeface="+mn-cs"/>
                        </a:rPr>
                        <a:t>Учитель дает задания, где на предметном содержании формируются метапредметные умения,  компетенции</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278671358"/>
                  </a:ext>
                </a:extLst>
              </a:tr>
              <a:tr h="469174">
                <a:tc gridSpan="3">
                  <a:txBody>
                    <a:bodyPr/>
                    <a:lstStyle/>
                    <a:p>
                      <a:pPr algn="ctr"/>
                      <a:r>
                        <a:rPr lang="ru-RU" sz="1800" b="1" kern="1200" dirty="0">
                          <a:solidFill>
                            <a:schemeClr val="dk1"/>
                          </a:solidFill>
                          <a:effectLst/>
                          <a:latin typeface="+mn-lt"/>
                          <a:ea typeface="+mn-ea"/>
                          <a:cs typeface="+mn-cs"/>
                        </a:rPr>
                        <a:t>Раздел 5. Оценка деятельности и рефлексия</a:t>
                      </a:r>
                      <a:endParaRPr lang="ru-RU" dirty="0"/>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175158523"/>
                  </a:ext>
                </a:extLst>
              </a:tr>
              <a:tr h="775801">
                <a:tc>
                  <a:txBody>
                    <a:bodyPr/>
                    <a:lstStyle/>
                    <a:p>
                      <a:r>
                        <a:rPr lang="ru-RU" sz="1800" kern="1200" dirty="0">
                          <a:solidFill>
                            <a:schemeClr val="dk1"/>
                          </a:solidFill>
                          <a:effectLst/>
                          <a:latin typeface="+mn-lt"/>
                          <a:ea typeface="+mn-ea"/>
                          <a:cs typeface="+mn-cs"/>
                        </a:rPr>
                        <a:t>Учитель использует формирующее (</a:t>
                      </a:r>
                      <a:r>
                        <a:rPr lang="ru-RU" sz="1800" kern="1200" dirty="0" err="1">
                          <a:solidFill>
                            <a:schemeClr val="dk1"/>
                          </a:solidFill>
                          <a:effectLst/>
                          <a:latin typeface="+mn-lt"/>
                          <a:ea typeface="+mn-ea"/>
                          <a:cs typeface="+mn-cs"/>
                        </a:rPr>
                        <a:t>критериальное</a:t>
                      </a:r>
                      <a:r>
                        <a:rPr lang="ru-RU" sz="1800" kern="1200" dirty="0">
                          <a:solidFill>
                            <a:schemeClr val="dk1"/>
                          </a:solidFill>
                          <a:effectLst/>
                          <a:latin typeface="+mn-lt"/>
                          <a:ea typeface="+mn-ea"/>
                          <a:cs typeface="+mn-cs"/>
                        </a:rPr>
                        <a:t>) оценивание, критерии обсуждены с учениками и понятны им</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514568182"/>
                  </a:ext>
                </a:extLst>
              </a:tr>
              <a:tr h="631767">
                <a:tc>
                  <a:txBody>
                    <a:bodyPr/>
                    <a:lstStyle/>
                    <a:p>
                      <a:r>
                        <a:rPr lang="ru-RU" sz="1800" kern="1200" dirty="0">
                          <a:solidFill>
                            <a:schemeClr val="dk1"/>
                          </a:solidFill>
                          <a:effectLst/>
                          <a:latin typeface="+mn-lt"/>
                          <a:ea typeface="+mn-ea"/>
                          <a:cs typeface="+mn-cs"/>
                        </a:rPr>
                        <a:t>Учитель организует </a:t>
                      </a:r>
                      <a:r>
                        <a:rPr lang="ru-RU" sz="1800" b="1" kern="1200" dirty="0">
                          <a:solidFill>
                            <a:schemeClr val="dk1"/>
                          </a:solidFill>
                          <a:effectLst/>
                          <a:latin typeface="+mn-lt"/>
                          <a:ea typeface="+mn-ea"/>
                          <a:cs typeface="+mn-cs"/>
                        </a:rPr>
                        <a:t>взаимоконтроль, самоконтроль</a:t>
                      </a:r>
                      <a:r>
                        <a:rPr lang="ru-RU" sz="1800" kern="1200" dirty="0">
                          <a:solidFill>
                            <a:schemeClr val="dk1"/>
                          </a:solidFill>
                          <a:effectLst/>
                          <a:latin typeface="+mn-lt"/>
                          <a:ea typeface="+mn-ea"/>
                          <a:cs typeface="+mn-cs"/>
                        </a:rPr>
                        <a:t> учеников по установленным критериям</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257045034"/>
                  </a:ext>
                </a:extLst>
              </a:tr>
              <a:tr h="631767">
                <a:tc>
                  <a:txBody>
                    <a:bodyPr/>
                    <a:lstStyle/>
                    <a:p>
                      <a:r>
                        <a:rPr lang="ru-RU" sz="1800" kern="1200" dirty="0">
                          <a:solidFill>
                            <a:schemeClr val="dk1"/>
                          </a:solidFill>
                          <a:effectLst/>
                          <a:latin typeface="+mn-lt"/>
                          <a:ea typeface="+mn-ea"/>
                          <a:cs typeface="+mn-cs"/>
                        </a:rPr>
                        <a:t>Учитель организует качественную рефлексию учеников (достижение  результата, сложность, полезность, взаимодействие и пр.)</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4047463382"/>
                  </a:ext>
                </a:extLst>
              </a:tr>
            </a:tbl>
          </a:graphicData>
        </a:graphic>
      </p:graphicFrame>
      <p:pic>
        <p:nvPicPr>
          <p:cNvPr id="10" name="Рисунок 9">
            <a:extLst>
              <a:ext uri="{FF2B5EF4-FFF2-40B4-BE49-F238E27FC236}">
                <a16:creationId xmlns:a16="http://schemas.microsoft.com/office/drawing/2014/main" id="{72F482CA-0BA2-4009-A457-3B237400EAB5}"/>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0357917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3" name="Таблица 8">
            <a:extLst>
              <a:ext uri="{FF2B5EF4-FFF2-40B4-BE49-F238E27FC236}">
                <a16:creationId xmlns:a16="http://schemas.microsoft.com/office/drawing/2014/main" id="{20CA30B4-08FB-47C1-B6FC-5FCB7625E8E3}"/>
              </a:ext>
            </a:extLst>
          </p:cNvPr>
          <p:cNvGraphicFramePr>
            <a:graphicFrameLocks noGrp="1"/>
          </p:cNvGraphicFramePr>
          <p:nvPr>
            <p:extLst>
              <p:ext uri="{D42A27DB-BD31-4B8C-83A1-F6EECF244321}">
                <p14:modId xmlns:p14="http://schemas.microsoft.com/office/powerpoint/2010/main" val="3672904837"/>
              </p:ext>
            </p:extLst>
          </p:nvPr>
        </p:nvGraphicFramePr>
        <p:xfrm>
          <a:off x="2000917" y="530250"/>
          <a:ext cx="9812346" cy="5893139"/>
        </p:xfrm>
        <a:graphic>
          <a:graphicData uri="http://schemas.openxmlformats.org/drawingml/2006/table">
            <a:tbl>
              <a:tblPr firstRow="1" bandRow="1">
                <a:tableStyleId>{5C22544A-7EE6-4342-B048-85BDC9FD1C3A}</a:tableStyleId>
              </a:tblPr>
              <a:tblGrid>
                <a:gridCol w="6501707">
                  <a:extLst>
                    <a:ext uri="{9D8B030D-6E8A-4147-A177-3AD203B41FA5}">
                      <a16:colId xmlns:a16="http://schemas.microsoft.com/office/drawing/2014/main" val="817761586"/>
                    </a:ext>
                  </a:extLst>
                </a:gridCol>
                <a:gridCol w="955446">
                  <a:extLst>
                    <a:ext uri="{9D8B030D-6E8A-4147-A177-3AD203B41FA5}">
                      <a16:colId xmlns:a16="http://schemas.microsoft.com/office/drawing/2014/main" val="2807698223"/>
                    </a:ext>
                  </a:extLst>
                </a:gridCol>
                <a:gridCol w="2355193">
                  <a:extLst>
                    <a:ext uri="{9D8B030D-6E8A-4147-A177-3AD203B41FA5}">
                      <a16:colId xmlns:a16="http://schemas.microsoft.com/office/drawing/2014/main" val="1122724377"/>
                    </a:ext>
                  </a:extLst>
                </a:gridCol>
              </a:tblGrid>
              <a:tr h="449472">
                <a:tc gridSpan="3">
                  <a:txBody>
                    <a:bodyPr/>
                    <a:lstStyle/>
                    <a:p>
                      <a:pPr algn="ctr"/>
                      <a:r>
                        <a:rPr lang="ru-RU" sz="1800" b="1" kern="1200" dirty="0">
                          <a:solidFill>
                            <a:schemeClr val="lt1"/>
                          </a:solidFill>
                          <a:effectLst/>
                          <a:latin typeface="+mn-lt"/>
                          <a:ea typeface="+mn-ea"/>
                          <a:cs typeface="+mn-cs"/>
                        </a:rPr>
                        <a:t>Раздел 6. Оценка деятельности по формированию функциональной грамотности (0,1 балл)</a:t>
                      </a:r>
                      <a:endParaRPr lang="ru-RU" dirty="0">
                        <a:solidFill>
                          <a:schemeClr val="bg1"/>
                        </a:solidFill>
                      </a:endParaRPr>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70659966"/>
                  </a:ext>
                </a:extLst>
              </a:tr>
              <a:tr h="481553">
                <a:tc gridSpan="3">
                  <a:txBody>
                    <a:bodyPr/>
                    <a:lstStyle/>
                    <a:p>
                      <a:r>
                        <a:rPr lang="ru-RU" sz="1800" kern="1200" dirty="0">
                          <a:solidFill>
                            <a:schemeClr val="dk1"/>
                          </a:solidFill>
                          <a:effectLst/>
                          <a:latin typeface="+mn-lt"/>
                          <a:ea typeface="+mn-ea"/>
                          <a:cs typeface="+mn-cs"/>
                        </a:rPr>
                        <a:t>Правильно подобрана (составлена) задача, формирующая ФГ:</a:t>
                      </a:r>
                      <a:endParaRPr lang="ru-RU" dirty="0"/>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426129436"/>
                  </a:ext>
                </a:extLst>
              </a:tr>
              <a:tr h="382386">
                <a:tc>
                  <a:txBody>
                    <a:bodyPr/>
                    <a:lstStyle/>
                    <a:p>
                      <a:r>
                        <a:rPr lang="ru-RU" sz="1800" kern="1200" dirty="0">
                          <a:solidFill>
                            <a:schemeClr val="dk1"/>
                          </a:solidFill>
                          <a:effectLst/>
                          <a:latin typeface="+mn-lt"/>
                          <a:ea typeface="+mn-ea"/>
                          <a:cs typeface="+mn-cs"/>
                        </a:rPr>
                        <a:t>наличие ситуационно значимого контекста</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278671358"/>
                  </a:ext>
                </a:extLst>
              </a:tr>
              <a:tr h="432262">
                <a:tc>
                  <a:txBody>
                    <a:bodyPr/>
                    <a:lstStyle/>
                    <a:p>
                      <a:r>
                        <a:rPr lang="ru-RU" sz="1800" kern="1200" dirty="0">
                          <a:solidFill>
                            <a:schemeClr val="dk1"/>
                          </a:solidFill>
                          <a:effectLst/>
                          <a:latin typeface="+mn-lt"/>
                          <a:ea typeface="+mn-ea"/>
                          <a:cs typeface="+mn-cs"/>
                        </a:rPr>
                        <a:t>новизна формулировки задачи</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514568182"/>
                  </a:ext>
                </a:extLst>
              </a:tr>
              <a:tr h="415636">
                <a:tc>
                  <a:txBody>
                    <a:bodyPr/>
                    <a:lstStyle/>
                    <a:p>
                      <a:r>
                        <a:rPr lang="ru-RU" sz="1800" kern="1200" dirty="0">
                          <a:solidFill>
                            <a:schemeClr val="dk1"/>
                          </a:solidFill>
                          <a:effectLst/>
                          <a:latin typeface="+mn-lt"/>
                          <a:ea typeface="+mn-ea"/>
                          <a:cs typeface="+mn-cs"/>
                        </a:rPr>
                        <a:t>неопределенность способов решения</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257045034"/>
                  </a:ext>
                </a:extLst>
              </a:tr>
              <a:tr h="631767">
                <a:tc>
                  <a:txBody>
                    <a:bodyPr/>
                    <a:lstStyle/>
                    <a:p>
                      <a:r>
                        <a:rPr lang="ru-RU" sz="1800" kern="1200" dirty="0">
                          <a:solidFill>
                            <a:schemeClr val="dk1"/>
                          </a:solidFill>
                          <a:effectLst/>
                          <a:latin typeface="+mn-lt"/>
                          <a:ea typeface="+mn-ea"/>
                          <a:cs typeface="+mn-cs"/>
                        </a:rPr>
                        <a:t>Учитель организует качественную рефлексию учеников (достижение  результата, сложность, полезность, взаимодействие и пр.)</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4047463382"/>
                  </a:ext>
                </a:extLst>
              </a:tr>
              <a:tr h="432262">
                <a:tc gridSpan="3">
                  <a:txBody>
                    <a:bodyPr/>
                    <a:lstStyle/>
                    <a:p>
                      <a:r>
                        <a:rPr lang="ru-RU" dirty="0"/>
                        <a:t>Соблюдение последовательности формирования мыслительной деятельности:</a:t>
                      </a:r>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385914172"/>
                  </a:ext>
                </a:extLst>
              </a:tr>
              <a:tr h="415636">
                <a:tc>
                  <a:txBody>
                    <a:bodyPr/>
                    <a:lstStyle/>
                    <a:p>
                      <a:r>
                        <a:rPr lang="ru-RU" sz="1800" kern="1200" dirty="0">
                          <a:solidFill>
                            <a:schemeClr val="dk1"/>
                          </a:solidFill>
                          <a:effectLst/>
                          <a:latin typeface="+mn-lt"/>
                          <a:ea typeface="+mn-ea"/>
                          <a:cs typeface="+mn-cs"/>
                        </a:rPr>
                        <a:t>выявление информации</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2809381686"/>
                  </a:ext>
                </a:extLst>
              </a:tr>
              <a:tr h="382386">
                <a:tc>
                  <a:txBody>
                    <a:bodyPr/>
                    <a:lstStyle/>
                    <a:p>
                      <a:r>
                        <a:rPr lang="ru-RU" sz="1800" kern="1200" dirty="0">
                          <a:solidFill>
                            <a:schemeClr val="dk1"/>
                          </a:solidFill>
                          <a:effectLst/>
                          <a:latin typeface="+mn-lt"/>
                          <a:ea typeface="+mn-ea"/>
                          <a:cs typeface="+mn-cs"/>
                        </a:rPr>
                        <a:t>анализ информации в контексте</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1251576717"/>
                  </a:ext>
                </a:extLst>
              </a:tr>
              <a:tr h="399011">
                <a:tc>
                  <a:txBody>
                    <a:bodyPr/>
                    <a:lstStyle/>
                    <a:p>
                      <a:r>
                        <a:rPr lang="ru-RU" sz="1800" kern="1200" dirty="0">
                          <a:solidFill>
                            <a:schemeClr val="dk1"/>
                          </a:solidFill>
                          <a:effectLst/>
                          <a:latin typeface="+mn-lt"/>
                          <a:ea typeface="+mn-ea"/>
                          <a:cs typeface="+mn-cs"/>
                        </a:rPr>
                        <a:t>применение знаний для решения задач</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507786435"/>
                  </a:ext>
                </a:extLst>
              </a:tr>
              <a:tr h="349134">
                <a:tc>
                  <a:txBody>
                    <a:bodyPr/>
                    <a:lstStyle/>
                    <a:p>
                      <a:r>
                        <a:rPr lang="ru-RU" sz="1800" kern="1200" dirty="0">
                          <a:solidFill>
                            <a:schemeClr val="dk1"/>
                          </a:solidFill>
                          <a:effectLst/>
                          <a:latin typeface="+mn-lt"/>
                          <a:ea typeface="+mn-ea"/>
                          <a:cs typeface="+mn-cs"/>
                        </a:rPr>
                        <a:t>оценка/интерпретация/ результата</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3361659439"/>
                  </a:ext>
                </a:extLst>
              </a:tr>
              <a:tr h="631767">
                <a:tc>
                  <a:txBody>
                    <a:bodyPr/>
                    <a:lstStyle/>
                    <a:p>
                      <a:r>
                        <a:rPr lang="ru-RU" sz="1800" b="1" kern="1200" dirty="0">
                          <a:solidFill>
                            <a:schemeClr val="dk1"/>
                          </a:solidFill>
                          <a:effectLst/>
                          <a:latin typeface="+mn-lt"/>
                          <a:ea typeface="+mn-ea"/>
                          <a:cs typeface="+mn-cs"/>
                        </a:rPr>
                        <a:t>Итого: максимально-43 балла</a:t>
                      </a:r>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val="1743972024"/>
                  </a:ext>
                </a:extLst>
              </a:tr>
            </a:tbl>
          </a:graphicData>
        </a:graphic>
      </p:graphicFrame>
      <p:pic>
        <p:nvPicPr>
          <p:cNvPr id="10" name="Рисунок 9">
            <a:extLst>
              <a:ext uri="{FF2B5EF4-FFF2-40B4-BE49-F238E27FC236}">
                <a16:creationId xmlns:a16="http://schemas.microsoft.com/office/drawing/2014/main" id="{9401E729-50F6-484E-BD6C-84A5D47245FA}"/>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92521464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8922811" y="20229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3" name="AutoShape 2">
            <a:extLst>
              <a:ext uri="{FF2B5EF4-FFF2-40B4-BE49-F238E27FC236}">
                <a16:creationId xmlns:a16="http://schemas.microsoft.com/office/drawing/2014/main" id="{48D91E27-9D46-49F2-A61A-2DF3C2037D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a:extLst>
              <a:ext uri="{FF2B5EF4-FFF2-40B4-BE49-F238E27FC236}">
                <a16:creationId xmlns:a16="http://schemas.microsoft.com/office/drawing/2014/main" id="{EF3E586A-B66E-4C28-947E-28AFA1BBF6DB}"/>
              </a:ext>
            </a:extLst>
          </p:cNvPr>
          <p:cNvSpPr txBox="1"/>
          <p:nvPr/>
        </p:nvSpPr>
        <p:spPr>
          <a:xfrm>
            <a:off x="1712421" y="461876"/>
            <a:ext cx="10141527" cy="5909310"/>
          </a:xfrm>
          <a:prstGeom prst="rect">
            <a:avLst/>
          </a:prstGeom>
          <a:noFill/>
        </p:spPr>
        <p:txBody>
          <a:bodyPr wrap="square">
            <a:spAutoFit/>
          </a:bodyPr>
          <a:lstStyle/>
          <a:p>
            <a:pPr algn="l"/>
            <a:r>
              <a:rPr lang="ru-RU" b="1" i="0" dirty="0">
                <a:solidFill>
                  <a:srgbClr val="424242"/>
                </a:solidFill>
                <a:effectLst/>
                <a:latin typeface="Georgia" panose="02040502050405020303" pitchFamily="18" charset="0"/>
              </a:rPr>
              <a:t>РЕСУРСНАЯ КАРТА:</a:t>
            </a:r>
            <a:endParaRPr lang="ru-RU" b="0" i="0" dirty="0">
              <a:solidFill>
                <a:srgbClr val="424242"/>
              </a:solidFill>
              <a:effectLst/>
              <a:latin typeface="Georgia" panose="02040502050405020303" pitchFamily="18" charset="0"/>
            </a:endParaRPr>
          </a:p>
          <a:p>
            <a:pPr algn="l"/>
            <a:r>
              <a:rPr lang="ru-RU" b="0" i="0" dirty="0">
                <a:solidFill>
                  <a:srgbClr val="424242"/>
                </a:solidFill>
                <a:effectLst/>
                <a:latin typeface="Georgia" panose="02040502050405020303" pitchFamily="18" charset="0"/>
              </a:rPr>
              <a:t>Разбор заданий по читательской грамотности:</a:t>
            </a:r>
          </a:p>
          <a:p>
            <a:pPr algn="l"/>
            <a:r>
              <a:rPr lang="ru-RU" b="0" i="0" u="none" strike="noStrike" dirty="0">
                <a:solidFill>
                  <a:srgbClr val="0185E4"/>
                </a:solidFill>
                <a:effectLst/>
                <a:latin typeface="Georgia" panose="02040502050405020303" pitchFamily="18" charset="0"/>
                <a:hlinkClick r:id="rId3"/>
              </a:rPr>
              <a:t>https://www.youtube.com/watch?v=iSu9YUjFPCg</a:t>
            </a:r>
            <a:endParaRPr lang="ru-RU" b="0" i="0" dirty="0">
              <a:solidFill>
                <a:srgbClr val="424242"/>
              </a:solidFill>
              <a:effectLst/>
              <a:latin typeface="Georgia" panose="02040502050405020303" pitchFamily="18" charset="0"/>
            </a:endParaRPr>
          </a:p>
          <a:p>
            <a:pPr algn="l"/>
            <a:r>
              <a:rPr lang="ru-RU" b="0" i="0" dirty="0">
                <a:solidFill>
                  <a:srgbClr val="424242"/>
                </a:solidFill>
                <a:effectLst/>
                <a:latin typeface="Georgia" panose="02040502050405020303" pitchFamily="18" charset="0"/>
              </a:rPr>
              <a:t>Методические материалы</a:t>
            </a:r>
          </a:p>
          <a:p>
            <a:pPr algn="l"/>
            <a:r>
              <a:rPr lang="ru-RU" b="0" i="0" u="none" strike="noStrike" dirty="0">
                <a:solidFill>
                  <a:srgbClr val="0185E4"/>
                </a:solidFill>
                <a:effectLst/>
                <a:latin typeface="Georgia" panose="02040502050405020303" pitchFamily="18" charset="0"/>
                <a:hlinkClick r:id="rId4"/>
              </a:rPr>
              <a:t>https://drive.google.com/drive/folders/1GvTCEh2Wjez9p4uorDh0DV_h_VsXpAs6?usp=sharing</a:t>
            </a:r>
            <a:endParaRPr lang="ru-RU" b="0" i="0" dirty="0">
              <a:solidFill>
                <a:srgbClr val="424242"/>
              </a:solidFill>
              <a:effectLst/>
              <a:latin typeface="Georgia" panose="02040502050405020303" pitchFamily="18" charset="0"/>
            </a:endParaRPr>
          </a:p>
          <a:p>
            <a:pPr algn="l"/>
            <a:r>
              <a:rPr lang="ru-RU" b="0" i="0" dirty="0">
                <a:solidFill>
                  <a:srgbClr val="424242"/>
                </a:solidFill>
                <a:effectLst/>
                <a:latin typeface="Georgia" panose="02040502050405020303" pitchFamily="18" charset="0"/>
              </a:rPr>
              <a:t>Библиографический список статей по формированию функциональной грамотности</a:t>
            </a:r>
          </a:p>
          <a:p>
            <a:pPr algn="l"/>
            <a:r>
              <a:rPr lang="ru-RU" b="0" i="0" u="none" strike="noStrike" dirty="0">
                <a:solidFill>
                  <a:srgbClr val="0185E4"/>
                </a:solidFill>
                <a:effectLst/>
                <a:latin typeface="Georgia" panose="02040502050405020303" pitchFamily="18" charset="0"/>
                <a:hlinkClick r:id="rId5"/>
              </a:rPr>
              <a:t>http://skiv.instrao.ru/content/board1/kratkaya-informatsiya/razrabotchiki/publikatsii/</a:t>
            </a:r>
            <a:endParaRPr lang="ru-RU" b="0" i="0" dirty="0">
              <a:solidFill>
                <a:srgbClr val="424242"/>
              </a:solidFill>
              <a:effectLst/>
              <a:latin typeface="Georgia" panose="02040502050405020303" pitchFamily="18" charset="0"/>
            </a:endParaRPr>
          </a:p>
          <a:p>
            <a:pPr algn="l"/>
            <a:r>
              <a:rPr lang="ru-RU" b="0" i="0" dirty="0">
                <a:solidFill>
                  <a:srgbClr val="424242"/>
                </a:solidFill>
                <a:effectLst/>
                <a:latin typeface="Georgia" panose="02040502050405020303" pitchFamily="18" charset="0"/>
              </a:rPr>
              <a:t>Демонстрационные материалы заданий для проверки сформированности функциональной грамотности</a:t>
            </a:r>
          </a:p>
          <a:p>
            <a:pPr algn="l"/>
            <a:r>
              <a:rPr lang="ru-RU" b="0" i="0" u="none" strike="noStrike" dirty="0">
                <a:solidFill>
                  <a:srgbClr val="0185E4"/>
                </a:solidFill>
                <a:effectLst/>
                <a:latin typeface="Georgia" panose="02040502050405020303" pitchFamily="18" charset="0"/>
                <a:hlinkClick r:id="rId6"/>
              </a:rPr>
              <a:t>http://skiv.instrao.ru/support/demonstratsionnye-materialya/</a:t>
            </a:r>
            <a:endParaRPr lang="ru-RU" b="0" i="0" dirty="0">
              <a:solidFill>
                <a:srgbClr val="424242"/>
              </a:solidFill>
              <a:effectLst/>
              <a:latin typeface="Georgia" panose="02040502050405020303" pitchFamily="18" charset="0"/>
            </a:endParaRPr>
          </a:p>
          <a:p>
            <a:pPr algn="l"/>
            <a:r>
              <a:rPr lang="ru-RU" b="0" i="0" dirty="0">
                <a:solidFill>
                  <a:srgbClr val="424242"/>
                </a:solidFill>
                <a:effectLst/>
                <a:latin typeface="Georgia" panose="02040502050405020303" pitchFamily="18" charset="0"/>
              </a:rPr>
              <a:t>Банк заданий для формирования функциональной грамотности</a:t>
            </a:r>
          </a:p>
          <a:p>
            <a:pPr algn="l"/>
            <a:r>
              <a:rPr lang="ru-RU" b="0" i="0" u="none" strike="noStrike" dirty="0">
                <a:solidFill>
                  <a:srgbClr val="0185E4"/>
                </a:solidFill>
                <a:effectLst/>
                <a:latin typeface="Georgia" panose="02040502050405020303" pitchFamily="18" charset="0"/>
                <a:hlinkClick r:id="rId7"/>
              </a:rPr>
              <a:t>http://skiv.instrao.ru/bank-zadaniy/</a:t>
            </a:r>
            <a:endParaRPr lang="ru-RU" b="0" i="0" dirty="0">
              <a:solidFill>
                <a:srgbClr val="424242"/>
              </a:solidFill>
              <a:effectLst/>
              <a:latin typeface="Georgia" panose="02040502050405020303" pitchFamily="18" charset="0"/>
            </a:endParaRPr>
          </a:p>
          <a:p>
            <a:pPr algn="l"/>
            <a:r>
              <a:rPr lang="ru-RU" b="0" i="0" dirty="0">
                <a:solidFill>
                  <a:srgbClr val="424242"/>
                </a:solidFill>
                <a:effectLst/>
                <a:latin typeface="Georgia" panose="02040502050405020303" pitchFamily="18" charset="0"/>
              </a:rPr>
              <a:t>Методические материалы для дошкольных образовательных организаций:</a:t>
            </a:r>
          </a:p>
          <a:p>
            <a:pPr algn="l"/>
            <a:r>
              <a:rPr lang="ru-RU" b="0" i="0" u="none" strike="noStrike" dirty="0">
                <a:solidFill>
                  <a:srgbClr val="0185E4"/>
                </a:solidFill>
                <a:effectLst/>
                <a:latin typeface="Georgia" panose="02040502050405020303" pitchFamily="18" charset="0"/>
                <a:hlinkClick r:id="rId8"/>
              </a:rPr>
              <a:t>https://drive.google.com/drive/folders/1S177pwXhAS8UH9SoGfwIoNkMSFEM3Smh?usp=sharing</a:t>
            </a:r>
            <a:endParaRPr lang="ru-RU" b="0" i="0" u="none" strike="noStrike" dirty="0">
              <a:solidFill>
                <a:srgbClr val="0185E4"/>
              </a:solidFill>
              <a:effectLst/>
              <a:latin typeface="Georgia" panose="02040502050405020303" pitchFamily="18" charset="0"/>
            </a:endParaRPr>
          </a:p>
          <a:p>
            <a:pPr algn="l"/>
            <a:r>
              <a:rPr lang="ru-RU" dirty="0">
                <a:solidFill>
                  <a:srgbClr val="424242"/>
                </a:solidFill>
                <a:latin typeface="Georgia" panose="02040502050405020303" pitchFamily="18" charset="0"/>
              </a:rPr>
              <a:t>http://window.edu.ru/ - Информационная система "Единое окно доступа к образовательным ресурсам" </a:t>
            </a:r>
          </a:p>
          <a:p>
            <a:pPr algn="l"/>
            <a:r>
              <a:rPr lang="ru-RU" dirty="0">
                <a:solidFill>
                  <a:srgbClr val="424242"/>
                </a:solidFill>
                <a:latin typeface="Georgia" panose="02040502050405020303" pitchFamily="18" charset="0"/>
              </a:rPr>
              <a:t>https://edu.gov.ru/ - Официальный сайт Министерства просвещения Российской Федерации </a:t>
            </a:r>
          </a:p>
          <a:p>
            <a:pPr algn="l"/>
            <a:r>
              <a:rPr lang="ru-RU" dirty="0">
                <a:solidFill>
                  <a:srgbClr val="424242"/>
                </a:solidFill>
                <a:latin typeface="Georgia" panose="02040502050405020303" pitchFamily="18" charset="0"/>
              </a:rPr>
              <a:t>http://www.consultant.ru/ - Официальный сайт компании "Консультант Плюс».  https://fg.resh.edu.ru/ - Электронный банк тренировочных заданий по оценке функциональной грамотности на платформе Российской электронной школы.</a:t>
            </a:r>
          </a:p>
        </p:txBody>
      </p:sp>
      <p:pic>
        <p:nvPicPr>
          <p:cNvPr id="10" name="Рисунок 9">
            <a:extLst>
              <a:ext uri="{FF2B5EF4-FFF2-40B4-BE49-F238E27FC236}">
                <a16:creationId xmlns:a16="http://schemas.microsoft.com/office/drawing/2014/main" id="{8F807654-23AC-4580-99FF-982A47F77550}"/>
              </a:ext>
            </a:extLst>
          </p:cNvPr>
          <p:cNvPicPr>
            <a:picLocks noChangeAspect="1"/>
          </p:cNvPicPr>
          <p:nvPr/>
        </p:nvPicPr>
        <p:blipFill rotWithShape="1">
          <a:blip r:embed="rId9">
            <a:extLst>
              <a:ext uri="{BEBA8EAE-BF5A-486C-A8C5-ECC9F3942E4B}">
                <a14:imgProps xmlns:a14="http://schemas.microsoft.com/office/drawing/2010/main">
                  <a14:imgLayer r:embed="rId10">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12185819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8922811" y="20229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3" name="AutoShape 2">
            <a:extLst>
              <a:ext uri="{FF2B5EF4-FFF2-40B4-BE49-F238E27FC236}">
                <a16:creationId xmlns:a16="http://schemas.microsoft.com/office/drawing/2014/main" id="{48D91E27-9D46-49F2-A61A-2DF3C2037D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a:extLst>
              <a:ext uri="{FF2B5EF4-FFF2-40B4-BE49-F238E27FC236}">
                <a16:creationId xmlns:a16="http://schemas.microsoft.com/office/drawing/2014/main" id="{EF3E586A-B66E-4C28-947E-28AFA1BBF6DB}"/>
              </a:ext>
            </a:extLst>
          </p:cNvPr>
          <p:cNvSpPr txBox="1"/>
          <p:nvPr/>
        </p:nvSpPr>
        <p:spPr>
          <a:xfrm>
            <a:off x="1712421" y="461876"/>
            <a:ext cx="10141527" cy="5632311"/>
          </a:xfrm>
          <a:prstGeom prst="rect">
            <a:avLst/>
          </a:prstGeom>
          <a:noFill/>
        </p:spPr>
        <p:txBody>
          <a:bodyPr wrap="square">
            <a:spAutoFit/>
          </a:bodyPr>
          <a:lstStyle/>
          <a:p>
            <a:pPr algn="l"/>
            <a:r>
              <a:rPr lang="ru-RU" b="1" i="0" dirty="0">
                <a:solidFill>
                  <a:srgbClr val="424242"/>
                </a:solidFill>
                <a:effectLst/>
                <a:latin typeface="Georgia" panose="02040502050405020303" pitchFamily="18" charset="0"/>
              </a:rPr>
              <a:t>РЕСУРСНАЯ КАРТА:</a:t>
            </a:r>
          </a:p>
          <a:p>
            <a:pPr algn="l"/>
            <a:endParaRPr lang="ru-RU" b="1" i="0" dirty="0">
              <a:solidFill>
                <a:srgbClr val="424242"/>
              </a:solidFill>
              <a:effectLst/>
              <a:latin typeface="Georgia" panose="02040502050405020303" pitchFamily="18" charset="0"/>
            </a:endParaRPr>
          </a:p>
          <a:p>
            <a:pPr algn="l"/>
            <a:r>
              <a:rPr lang="ru-RU" dirty="0"/>
              <a:t>https://rikc.by/ru/PISA/1-ex__pisa.pdf сборник заданий, направленных на выявление уровня читательской грамотности, предложенных обучающимся / студентам (15-летним подросткам) при проведении международного сравнительного исследования PISA. </a:t>
            </a:r>
          </a:p>
          <a:p>
            <a:pPr algn="l"/>
            <a:r>
              <a:rPr lang="ru-RU" dirty="0"/>
              <a:t>https://rikc.by/ru/PISA/4-ex__pisa.pdf сборник заданий, направленных на выявление уровня креативного мышления, предложенных обучающимся / студентам (15-летним подросткам) при проведении международного сравнительного исследования PISA. https://rikc.by/ru/PISA/2-ex__pisa.pdf - сборник заданий, направленных на выявление уровня математической грамотности, предложенных обучающимся / студентам (15-летним подросткам) при проведении международного сравнительного исследования PISA. </a:t>
            </a:r>
          </a:p>
          <a:p>
            <a:pPr algn="l"/>
            <a:r>
              <a:rPr lang="ru-RU" dirty="0"/>
              <a:t>https://rikc.by/ru/PISA/3-ex__pisa.pdf - сборник заданий, направленных на выявление уровня естественнонаучной грамотности, предложенных обучающимся / студентам (15-летним подросткам) при проведении международного сравнительного исследования PISA. </a:t>
            </a:r>
          </a:p>
          <a:p>
            <a:pPr algn="l"/>
            <a:r>
              <a:rPr lang="ru-RU" dirty="0"/>
              <a:t>http://www.instrao.ru – сайт Федерального государственного бюджетного научного учреждения "Институт стратегии развития образования Российской академии образования". https://fioco.ru – открытые задания исследования PISA</a:t>
            </a:r>
            <a:endParaRPr lang="ru-RU" b="0" i="0" dirty="0">
              <a:solidFill>
                <a:srgbClr val="424242"/>
              </a:solidFill>
              <a:effectLst/>
              <a:latin typeface="Georgia" panose="02040502050405020303" pitchFamily="18" charset="0"/>
            </a:endParaRPr>
          </a:p>
        </p:txBody>
      </p:sp>
      <p:pic>
        <p:nvPicPr>
          <p:cNvPr id="10" name="Рисунок 9">
            <a:extLst>
              <a:ext uri="{FF2B5EF4-FFF2-40B4-BE49-F238E27FC236}">
                <a16:creationId xmlns:a16="http://schemas.microsoft.com/office/drawing/2014/main" id="{8F807654-23AC-4580-99FF-982A47F77550}"/>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35440133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8922811" y="20229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3" name="AutoShape 2">
            <a:extLst>
              <a:ext uri="{FF2B5EF4-FFF2-40B4-BE49-F238E27FC236}">
                <a16:creationId xmlns:a16="http://schemas.microsoft.com/office/drawing/2014/main" id="{48D91E27-9D46-49F2-A61A-2DF3C2037D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a:extLst>
              <a:ext uri="{FF2B5EF4-FFF2-40B4-BE49-F238E27FC236}">
                <a16:creationId xmlns:a16="http://schemas.microsoft.com/office/drawing/2014/main" id="{EF3E586A-B66E-4C28-947E-28AFA1BBF6DB}"/>
              </a:ext>
            </a:extLst>
          </p:cNvPr>
          <p:cNvSpPr txBox="1"/>
          <p:nvPr/>
        </p:nvSpPr>
        <p:spPr>
          <a:xfrm>
            <a:off x="2061555" y="461876"/>
            <a:ext cx="9676015" cy="5693866"/>
          </a:xfrm>
          <a:prstGeom prst="rect">
            <a:avLst/>
          </a:prstGeom>
          <a:noFill/>
        </p:spPr>
        <p:txBody>
          <a:bodyPr wrap="square">
            <a:spAutoFit/>
          </a:bodyPr>
          <a:lstStyle/>
          <a:p>
            <a:pPr algn="l"/>
            <a:r>
              <a:rPr lang="ru-RU" sz="1400" dirty="0"/>
              <a:t>Основная литература </a:t>
            </a:r>
          </a:p>
          <a:p>
            <a:pPr marL="228600" indent="-228600" algn="l">
              <a:buAutoNum type="arabicPeriod"/>
            </a:pPr>
            <a:r>
              <a:rPr lang="ru-RU" sz="1400" dirty="0"/>
              <a:t>Глобальная конкурентоспособность российского образования: материалы для дискуссии / И. В. </a:t>
            </a:r>
            <a:r>
              <a:rPr lang="ru-RU" sz="1400" dirty="0" err="1"/>
              <a:t>Абанкина</a:t>
            </a:r>
            <a:r>
              <a:rPr lang="ru-RU" sz="1400" dirty="0"/>
              <a:t>, А. А. Беликов, О. С. Гапонова, Ф. Ф. Дудырев, Ю. Н. </a:t>
            </a:r>
            <a:r>
              <a:rPr lang="ru-RU" sz="1400" dirty="0" err="1"/>
              <a:t>Корешникова</a:t>
            </a:r>
            <a:r>
              <a:rPr lang="ru-RU" sz="1400" dirty="0"/>
              <a:t>, И. А. Коршунов, С. Г. </a:t>
            </a:r>
            <a:r>
              <a:rPr lang="ru-RU" sz="1400" dirty="0" err="1"/>
              <a:t>Косарецкий</a:t>
            </a:r>
            <a:r>
              <a:rPr lang="ru-RU" sz="1400" dirty="0"/>
              <a:t>, Т. А. Мерцалова, А. К. </a:t>
            </a:r>
            <a:r>
              <a:rPr lang="ru-RU" sz="1400" dirty="0" err="1"/>
              <a:t>Нисская</a:t>
            </a:r>
            <a:r>
              <a:rPr lang="ru-RU" sz="1400" dirty="0"/>
              <a:t>, Д. П. Платонова, П. С. Сорокин, Б. М. Таловская, И. Д. Фрумин; Национальный исследовательский университет «Высшая школа экономики», Институт образования. М.: НИУ ВШЭ, 2017. - 112 с. (Современная аналитика образования. №3(20). </a:t>
            </a:r>
          </a:p>
          <a:p>
            <a:pPr marL="228600" indent="-228600" algn="l">
              <a:buAutoNum type="arabicPeriod"/>
            </a:pPr>
            <a:r>
              <a:rPr lang="ru-RU" sz="1400" dirty="0"/>
              <a:t>Ковалева Г. С. Возможные направления совершенствования общего образования для обеспечения инновационного развития страны (по результатам международных исследований качества общего образования): материалы к заседанию Президиума РАО 27 июня 2018 года // Официальный сайт «Центр оценки качества образования ИСРО РАО». URL: http://www.centeroko. </a:t>
            </a:r>
            <a:r>
              <a:rPr lang="ru-RU" sz="1400" dirty="0" err="1"/>
              <a:t>ru</a:t>
            </a:r>
            <a:r>
              <a:rPr lang="ru-RU" sz="1400" dirty="0"/>
              <a:t>/public.html (дата обращения: 15.05.2020). </a:t>
            </a:r>
          </a:p>
          <a:p>
            <a:pPr marL="228600" indent="-228600" algn="l">
              <a:buAutoNum type="arabicPeriod"/>
            </a:pPr>
            <a:r>
              <a:rPr lang="ru-RU" sz="1400" dirty="0" err="1"/>
              <a:t>Короткина</a:t>
            </a:r>
            <a:r>
              <a:rPr lang="ru-RU" sz="1400" dirty="0"/>
              <a:t> И. Б. Академическая грамотность и система оценки в парадигме образования // Ценности и смыслы. 2017. № 5(51). С. 20–31. </a:t>
            </a:r>
          </a:p>
          <a:p>
            <a:pPr marL="228600" indent="-228600" algn="l">
              <a:buAutoNum type="arabicPeriod"/>
            </a:pPr>
            <a:r>
              <a:rPr lang="ru-RU" sz="1400" dirty="0"/>
              <a:t>Сущность задачного подхода // </a:t>
            </a:r>
            <a:r>
              <a:rPr lang="ru-RU" sz="1400" dirty="0" err="1"/>
              <a:t>Дидактор</a:t>
            </a:r>
            <a:r>
              <a:rPr lang="ru-RU" sz="1400" dirty="0"/>
              <a:t>. Педагогическая практика. URL: http://didaktor.ru/sushhnostzadachnogo-podxoda-v-obuchenii/ (дата обращения: 30.06.2019). </a:t>
            </a:r>
          </a:p>
          <a:p>
            <a:pPr marL="228600" indent="-228600" algn="l">
              <a:buAutoNum type="arabicPeriod"/>
            </a:pPr>
            <a:r>
              <a:rPr lang="ru-RU" sz="1400" dirty="0"/>
              <a:t>Таксономия учебных задач по Д. </a:t>
            </a:r>
            <a:r>
              <a:rPr lang="ru-RU" sz="1400" dirty="0" err="1"/>
              <a:t>Толлингеровой</a:t>
            </a:r>
            <a:r>
              <a:rPr lang="ru-RU" sz="1400" dirty="0"/>
              <a:t> // Образование и наука. URL: https://pandia.ru/text/80 /574/40529.php (дата обращения: 30.06.2020). </a:t>
            </a:r>
          </a:p>
          <a:p>
            <a:pPr marL="228600" indent="-228600" algn="l">
              <a:buAutoNum type="arabicPeriod"/>
            </a:pPr>
            <a:r>
              <a:rPr lang="ru-RU" sz="1400" dirty="0"/>
              <a:t>Универсальные компетентности и новая грамотность: чему учить сегодня для успеха завтра. Предварительные выводы международного доклада о тенденциях трансформации школьного образования / И. Д. Фрумин, М. С. Добрякова, К. А. Баранников, И. М. Реморенко; Национальный исследовательский университет «Высшая школа экономики», Институт образования. М.: НИУ ВШЭ, 2018. - 28 с. (Современная аналитика образования. №2 (19). </a:t>
            </a:r>
          </a:p>
          <a:p>
            <a:pPr marL="228600" indent="-228600" algn="l">
              <a:buAutoNum type="arabicPeriod"/>
            </a:pPr>
            <a:r>
              <a:rPr lang="ru-RU" sz="1400" dirty="0"/>
              <a:t>Сборник информационных и методических материалов для педагогов: М.: НИУ ВШЭ, 2020. -  89 с. </a:t>
            </a:r>
          </a:p>
          <a:p>
            <a:pPr marL="228600" indent="-228600" algn="l">
              <a:buAutoNum type="arabicPeriod"/>
            </a:pPr>
            <a:r>
              <a:rPr lang="ru-RU" sz="1400" dirty="0"/>
              <a:t>Я – эффективный директор: как разработать и реализовать программу улучшения образовательных результатов учащихся школы: учебно-методическое пособие / [сост. Н.В. </a:t>
            </a:r>
            <a:r>
              <a:rPr lang="ru-RU" sz="1400" dirty="0" err="1"/>
              <a:t>Бысик</a:t>
            </a:r>
            <a:r>
              <a:rPr lang="ru-RU" sz="1400" dirty="0"/>
              <a:t> и др.]. – М.: Университетская книга, 2018. – 112 с.</a:t>
            </a:r>
            <a:endParaRPr lang="ru-RU" sz="1400" b="0" i="0" dirty="0">
              <a:solidFill>
                <a:srgbClr val="424242"/>
              </a:solidFill>
              <a:effectLst/>
              <a:latin typeface="Georgia" panose="02040502050405020303" pitchFamily="18" charset="0"/>
            </a:endParaRPr>
          </a:p>
        </p:txBody>
      </p:sp>
      <p:pic>
        <p:nvPicPr>
          <p:cNvPr id="10" name="Рисунок 9">
            <a:extLst>
              <a:ext uri="{FF2B5EF4-FFF2-40B4-BE49-F238E27FC236}">
                <a16:creationId xmlns:a16="http://schemas.microsoft.com/office/drawing/2014/main" id="{C7FBAAAC-4D07-4341-9047-A5FC752112D5}"/>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36224058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8922811" y="20229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3" name="AutoShape 2">
            <a:extLst>
              <a:ext uri="{FF2B5EF4-FFF2-40B4-BE49-F238E27FC236}">
                <a16:creationId xmlns:a16="http://schemas.microsoft.com/office/drawing/2014/main" id="{48D91E27-9D46-49F2-A61A-2DF3C2037D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graphicFrame>
        <p:nvGraphicFramePr>
          <p:cNvPr id="10" name="Таблица 9">
            <a:extLst>
              <a:ext uri="{FF2B5EF4-FFF2-40B4-BE49-F238E27FC236}">
                <a16:creationId xmlns:a16="http://schemas.microsoft.com/office/drawing/2014/main" id="{E135744B-2635-4B8C-A4C2-D24AFB7EA6CB}"/>
              </a:ext>
            </a:extLst>
          </p:cNvPr>
          <p:cNvGraphicFramePr>
            <a:graphicFrameLocks noGrp="1"/>
          </p:cNvGraphicFramePr>
          <p:nvPr>
            <p:extLst>
              <p:ext uri="{D42A27DB-BD31-4B8C-83A1-F6EECF244321}">
                <p14:modId xmlns:p14="http://schemas.microsoft.com/office/powerpoint/2010/main" val="300668566"/>
              </p:ext>
            </p:extLst>
          </p:nvPr>
        </p:nvGraphicFramePr>
        <p:xfrm>
          <a:off x="1736932" y="415804"/>
          <a:ext cx="10071440" cy="6094747"/>
        </p:xfrm>
        <a:graphic>
          <a:graphicData uri="http://schemas.openxmlformats.org/drawingml/2006/table">
            <a:tbl>
              <a:tblPr>
                <a:tableStyleId>{5C22544A-7EE6-4342-B048-85BDC9FD1C3A}</a:tableStyleId>
              </a:tblPr>
              <a:tblGrid>
                <a:gridCol w="10071440">
                  <a:extLst>
                    <a:ext uri="{9D8B030D-6E8A-4147-A177-3AD203B41FA5}">
                      <a16:colId xmlns:a16="http://schemas.microsoft.com/office/drawing/2014/main" val="3604032605"/>
                    </a:ext>
                  </a:extLst>
                </a:gridCol>
              </a:tblGrid>
              <a:tr h="6094747">
                <a:tc>
                  <a:txBody>
                    <a:bodyPr/>
                    <a:lstStyle/>
                    <a:p>
                      <a:pPr algn="ctr">
                        <a:lnSpc>
                          <a:spcPct val="107000"/>
                        </a:lnSpc>
                        <a:spcAft>
                          <a:spcPts val="800"/>
                        </a:spcAft>
                      </a:pPr>
                      <a:r>
                        <a:rPr lang="ru-RU" sz="1200" dirty="0">
                          <a:effectLst/>
                        </a:rPr>
                        <a:t>ФУНКЦИОНАЛЬНАЯ ГРАМОТНОСТЬ УЧАЩИХСЯ</a:t>
                      </a:r>
                    </a:p>
                    <a:p>
                      <a:pPr algn="l">
                        <a:lnSpc>
                          <a:spcPct val="107000"/>
                        </a:lnSpc>
                        <a:spcAft>
                          <a:spcPts val="975"/>
                        </a:spcAft>
                      </a:pPr>
                      <a:r>
                        <a:rPr lang="ru-RU" sz="1200" dirty="0" err="1">
                          <a:solidFill>
                            <a:schemeClr val="tx1"/>
                          </a:solidFill>
                          <a:effectLst/>
                        </a:rPr>
                        <a:t>Акушева</a:t>
                      </a:r>
                      <a:r>
                        <a:rPr lang="ru-RU" sz="1200" dirty="0">
                          <a:solidFill>
                            <a:schemeClr val="tx1"/>
                          </a:solidFill>
                          <a:effectLst/>
                        </a:rPr>
                        <a:t>, Н. Г. Развитие функциональной грамотности чтения / Н. </a:t>
                      </a:r>
                      <a:r>
                        <a:rPr lang="ru-RU" sz="1200" dirty="0" err="1">
                          <a:solidFill>
                            <a:schemeClr val="tx1"/>
                          </a:solidFill>
                          <a:effectLst/>
                        </a:rPr>
                        <a:t>Г.Акушева</a:t>
                      </a:r>
                      <a:r>
                        <a:rPr lang="ru-RU" sz="1200" dirty="0">
                          <a:solidFill>
                            <a:schemeClr val="tx1"/>
                          </a:solidFill>
                          <a:effectLst/>
                        </a:rPr>
                        <a:t>, М. Б. </a:t>
                      </a:r>
                      <a:r>
                        <a:rPr lang="ru-RU" sz="1200" dirty="0" err="1">
                          <a:solidFill>
                            <a:schemeClr val="tx1"/>
                          </a:solidFill>
                          <a:effectLst/>
                        </a:rPr>
                        <a:t>Лойк</a:t>
                      </a:r>
                      <a:r>
                        <a:rPr lang="ru-RU" sz="1200" dirty="0">
                          <a:solidFill>
                            <a:schemeClr val="tx1"/>
                          </a:solidFill>
                          <a:effectLst/>
                        </a:rPr>
                        <a:t>, Л. А. </a:t>
                      </a:r>
                      <a:r>
                        <a:rPr lang="ru-RU" sz="1200" dirty="0" err="1">
                          <a:solidFill>
                            <a:schemeClr val="tx1"/>
                          </a:solidFill>
                          <a:effectLst/>
                        </a:rPr>
                        <a:t>Скороделова</a:t>
                      </a:r>
                      <a:r>
                        <a:rPr lang="ru-RU" sz="1200" dirty="0">
                          <a:solidFill>
                            <a:schemeClr val="tx1"/>
                          </a:solidFill>
                          <a:effectLst/>
                        </a:rPr>
                        <a:t> // Наука, образование, общество: тенденции и перспективы развития : сборник материалов XVII Международной научно-практической конференции. - 2020. - С. 49-51.</a:t>
                      </a:r>
                    </a:p>
                    <a:p>
                      <a:pPr algn="l">
                        <a:lnSpc>
                          <a:spcPct val="107000"/>
                        </a:lnSpc>
                        <a:spcAft>
                          <a:spcPts val="975"/>
                        </a:spcAft>
                      </a:pPr>
                      <a:r>
                        <a:rPr lang="ru-RU" sz="1200" dirty="0">
                          <a:solidFill>
                            <a:schemeClr val="tx1"/>
                          </a:solidFill>
                          <a:effectLst/>
                        </a:rPr>
                        <a:t>Игнатьева, Е. Ю. Метапредметный потенциал учебного текста: актуализация в основной школе / Е. Ю. Игнатьева, С. В. Дмитриева  // Вестник Череповецкого государственного университета. - 2020. - № 1 (94). - С. 162-172.</a:t>
                      </a:r>
                    </a:p>
                    <a:p>
                      <a:pPr algn="l">
                        <a:lnSpc>
                          <a:spcPct val="107000"/>
                        </a:lnSpc>
                        <a:spcAft>
                          <a:spcPts val="975"/>
                        </a:spcAft>
                      </a:pPr>
                      <a:r>
                        <a:rPr lang="ru-RU" sz="1200" dirty="0">
                          <a:solidFill>
                            <a:schemeClr val="tx1"/>
                          </a:solidFill>
                          <a:effectLst/>
                        </a:rPr>
                        <a:t>Царегородцева, Е. А. Формирование когнитивного опыта как основы функциональной грамотности младших школьников / Е. А. Царегородцева // Детство, открытое миру : сборник материалов Всероссийской научно-практической конференции с международным участием. - 2020. - С. 95-98.</a:t>
                      </a:r>
                    </a:p>
                    <a:p>
                      <a:pPr algn="l">
                        <a:lnSpc>
                          <a:spcPct val="107000"/>
                        </a:lnSpc>
                        <a:spcAft>
                          <a:spcPts val="975"/>
                        </a:spcAft>
                      </a:pPr>
                      <a:r>
                        <a:rPr lang="ru-RU" sz="1200" dirty="0" err="1">
                          <a:solidFill>
                            <a:schemeClr val="tx1"/>
                          </a:solidFill>
                          <a:effectLst/>
                        </a:rPr>
                        <a:t>Варавина</a:t>
                      </a:r>
                      <a:r>
                        <a:rPr lang="ru-RU" sz="1200" dirty="0">
                          <a:solidFill>
                            <a:schemeClr val="tx1"/>
                          </a:solidFill>
                          <a:effectLst/>
                        </a:rPr>
                        <a:t>, О. С. Формирование функциональной грамотности детей младшего школьного возраста на уроках изобразительного искусства // Педагогический поиск. - 2020. - № 3. - С. 13-16.</a:t>
                      </a:r>
                    </a:p>
                    <a:p>
                      <a:pPr algn="l">
                        <a:lnSpc>
                          <a:spcPct val="107000"/>
                        </a:lnSpc>
                        <a:spcAft>
                          <a:spcPts val="975"/>
                        </a:spcAft>
                      </a:pPr>
                      <a:r>
                        <a:rPr lang="ru-RU" sz="1200" dirty="0">
                          <a:solidFill>
                            <a:schemeClr val="tx1"/>
                          </a:solidFill>
                          <a:effectLst/>
                        </a:rPr>
                        <a:t>Кузнецова, Н. М. Внеурочная деятельность как компонент образовательного процесса, обеспечивающий формирование функциональной грамотности учащихся / Н. М. Кузнецова, А. А. Денисова // Региональное образование: современные тенденции.-  2020. - № 1 (40). - С. 123-126.</a:t>
                      </a:r>
                    </a:p>
                    <a:p>
                      <a:pPr algn="l">
                        <a:lnSpc>
                          <a:spcPct val="107000"/>
                        </a:lnSpc>
                        <a:spcAft>
                          <a:spcPts val="975"/>
                        </a:spcAft>
                      </a:pPr>
                      <a:r>
                        <a:rPr lang="ru-RU" sz="1200" dirty="0" err="1">
                          <a:solidFill>
                            <a:schemeClr val="tx1"/>
                          </a:solidFill>
                          <a:effectLst/>
                        </a:rPr>
                        <a:t>Кудрявцева,Т</a:t>
                      </a:r>
                      <a:r>
                        <a:rPr lang="ru-RU" sz="1200" dirty="0">
                          <a:solidFill>
                            <a:schemeClr val="tx1"/>
                          </a:solidFill>
                          <a:effectLst/>
                        </a:rPr>
                        <a:t>. Ю. Формирование функциональной грамотности на уроках истории / Т. Ю. Кудрявцева // Наука и образование: новое время : научно-методический журнал. - 2020. - № 2 (20). - С. 28-31.</a:t>
                      </a:r>
                    </a:p>
                    <a:p>
                      <a:pPr algn="l">
                        <a:lnSpc>
                          <a:spcPct val="107000"/>
                        </a:lnSpc>
                        <a:spcAft>
                          <a:spcPts val="975"/>
                        </a:spcAft>
                      </a:pPr>
                      <a:r>
                        <a:rPr lang="ru-RU" sz="1200" dirty="0">
                          <a:solidFill>
                            <a:schemeClr val="tx1"/>
                          </a:solidFill>
                          <a:effectLst/>
                        </a:rPr>
                        <a:t>Алексеева, Е. Е. Методика формирования функциональной грамотности учащихся в обучении математике / Е. Е. Алексеева // Проблемы современного педагогического образования. - 2020. - № 66-2. - С. 10-15.</a:t>
                      </a:r>
                    </a:p>
                    <a:p>
                      <a:pPr algn="l">
                        <a:lnSpc>
                          <a:spcPct val="107000"/>
                        </a:lnSpc>
                        <a:spcAft>
                          <a:spcPts val="975"/>
                        </a:spcAft>
                      </a:pPr>
                      <a:r>
                        <a:rPr lang="ru-RU" sz="1200" dirty="0" err="1">
                          <a:solidFill>
                            <a:schemeClr val="tx1"/>
                          </a:solidFill>
                          <a:effectLst/>
                        </a:rPr>
                        <a:t>Алхатова</a:t>
                      </a:r>
                      <a:r>
                        <a:rPr lang="ru-RU" sz="1200" dirty="0">
                          <a:solidFill>
                            <a:schemeClr val="tx1"/>
                          </a:solidFill>
                          <a:effectLst/>
                        </a:rPr>
                        <a:t>, Т. </a:t>
                      </a:r>
                      <a:r>
                        <a:rPr lang="ru-RU" sz="1200" dirty="0" err="1">
                          <a:solidFill>
                            <a:schemeClr val="tx1"/>
                          </a:solidFill>
                          <a:effectLst/>
                        </a:rPr>
                        <a:t>С.Компетенции</a:t>
                      </a:r>
                      <a:r>
                        <a:rPr lang="ru-RU" sz="1200" dirty="0">
                          <a:solidFill>
                            <a:schemeClr val="tx1"/>
                          </a:solidFill>
                          <a:effectLst/>
                        </a:rPr>
                        <a:t> педагога в использовании инновационных технологий в начальной школе в условиях обновленной системы образования / Т. С. </a:t>
                      </a:r>
                      <a:r>
                        <a:rPr lang="ru-RU" sz="1200" dirty="0" err="1">
                          <a:solidFill>
                            <a:schemeClr val="tx1"/>
                          </a:solidFill>
                          <a:effectLst/>
                        </a:rPr>
                        <a:t>Алхатова</a:t>
                      </a:r>
                      <a:r>
                        <a:rPr lang="ru-RU" sz="1200" dirty="0">
                          <a:solidFill>
                            <a:schemeClr val="tx1"/>
                          </a:solidFill>
                          <a:effectLst/>
                        </a:rPr>
                        <a:t>, А. В. Семкин, Б. Н. Иманжанова // Наука и реальность. - 2020. - № 1. - С. 64-66.</a:t>
                      </a:r>
                    </a:p>
                    <a:p>
                      <a:pPr algn="l">
                        <a:lnSpc>
                          <a:spcPct val="107000"/>
                        </a:lnSpc>
                        <a:spcAft>
                          <a:spcPts val="975"/>
                        </a:spcAft>
                      </a:pPr>
                      <a:r>
                        <a:rPr lang="ru-RU" sz="1200" dirty="0">
                          <a:solidFill>
                            <a:schemeClr val="tx1"/>
                          </a:solidFill>
                          <a:effectLst/>
                        </a:rPr>
                        <a:t>Лысова, О. </a:t>
                      </a:r>
                      <a:r>
                        <a:rPr lang="ru-RU" sz="1200" dirty="0" err="1">
                          <a:solidFill>
                            <a:schemeClr val="tx1"/>
                          </a:solidFill>
                          <a:effectLst/>
                        </a:rPr>
                        <a:t>В.Особенности</a:t>
                      </a:r>
                      <a:r>
                        <a:rPr lang="ru-RU" sz="1200" dirty="0">
                          <a:solidFill>
                            <a:schemeClr val="tx1"/>
                          </a:solidFill>
                          <a:effectLst/>
                        </a:rPr>
                        <a:t> формирования рефлексии российских школьников в свете функциональной грамотности и стандартов XXI века / О. В. Лысова, А. Ш. Абдуллина, Л. К. </a:t>
                      </a:r>
                      <a:r>
                        <a:rPr lang="ru-RU" sz="1200" dirty="0" err="1">
                          <a:solidFill>
                            <a:schemeClr val="tx1"/>
                          </a:solidFill>
                          <a:effectLst/>
                        </a:rPr>
                        <a:t>Нуримхаметова</a:t>
                      </a:r>
                      <a:r>
                        <a:rPr lang="ru-RU" sz="1200" dirty="0">
                          <a:solidFill>
                            <a:schemeClr val="tx1"/>
                          </a:solidFill>
                          <a:effectLst/>
                        </a:rPr>
                        <a:t> // International Journal </a:t>
                      </a:r>
                      <a:r>
                        <a:rPr lang="ru-RU" sz="1200" dirty="0" err="1">
                          <a:solidFill>
                            <a:schemeClr val="tx1"/>
                          </a:solidFill>
                          <a:effectLst/>
                        </a:rPr>
                        <a:t>of</a:t>
                      </a:r>
                      <a:r>
                        <a:rPr lang="ru-RU" sz="1200" dirty="0">
                          <a:solidFill>
                            <a:schemeClr val="tx1"/>
                          </a:solidFill>
                          <a:effectLst/>
                        </a:rPr>
                        <a:t> </a:t>
                      </a:r>
                      <a:r>
                        <a:rPr lang="ru-RU" sz="1200" dirty="0" err="1">
                          <a:solidFill>
                            <a:schemeClr val="tx1"/>
                          </a:solidFill>
                          <a:effectLst/>
                        </a:rPr>
                        <a:t>Medicine</a:t>
                      </a:r>
                      <a:r>
                        <a:rPr lang="ru-RU" sz="1200" dirty="0">
                          <a:solidFill>
                            <a:schemeClr val="tx1"/>
                          </a:solidFill>
                          <a:effectLst/>
                        </a:rPr>
                        <a:t> </a:t>
                      </a:r>
                      <a:r>
                        <a:rPr lang="ru-RU" sz="1200" dirty="0" err="1">
                          <a:solidFill>
                            <a:schemeClr val="tx1"/>
                          </a:solidFill>
                          <a:effectLst/>
                        </a:rPr>
                        <a:t>and</a:t>
                      </a:r>
                      <a:r>
                        <a:rPr lang="ru-RU" sz="1200" dirty="0">
                          <a:solidFill>
                            <a:schemeClr val="tx1"/>
                          </a:solidFill>
                          <a:effectLst/>
                        </a:rPr>
                        <a:t> </a:t>
                      </a:r>
                      <a:r>
                        <a:rPr lang="ru-RU" sz="1200" dirty="0" err="1">
                          <a:solidFill>
                            <a:schemeClr val="tx1"/>
                          </a:solidFill>
                          <a:effectLst/>
                        </a:rPr>
                        <a:t>Psychology</a:t>
                      </a:r>
                      <a:r>
                        <a:rPr lang="ru-RU" sz="1200" dirty="0">
                          <a:solidFill>
                            <a:schemeClr val="tx1"/>
                          </a:solidFill>
                          <a:effectLst/>
                        </a:rPr>
                        <a:t>. - 2020. - Т. 3. - № 2. - С. 22-27.</a:t>
                      </a:r>
                      <a:endParaRPr lang="ru-RU"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5561" marR="25561" marT="0" marB="0"/>
                </a:tc>
                <a:extLst>
                  <a:ext uri="{0D108BD9-81ED-4DB2-BD59-A6C34878D82A}">
                    <a16:rowId xmlns:a16="http://schemas.microsoft.com/office/drawing/2014/main" val="404657770"/>
                  </a:ext>
                </a:extLst>
              </a:tr>
            </a:tbl>
          </a:graphicData>
        </a:graphic>
      </p:graphicFrame>
      <p:sp>
        <p:nvSpPr>
          <p:cNvPr id="13" name="Rectangle 2">
            <a:extLst>
              <a:ext uri="{FF2B5EF4-FFF2-40B4-BE49-F238E27FC236}">
                <a16:creationId xmlns:a16="http://schemas.microsoft.com/office/drawing/2014/main" id="{AF0EAB7A-E5AA-44CE-8522-6AC4966A0CCB}"/>
              </a:ext>
            </a:extLst>
          </p:cNvPr>
          <p:cNvSpPr>
            <a:spLocks noChangeArrowheads="1"/>
          </p:cNvSpPr>
          <p:nvPr/>
        </p:nvSpPr>
        <p:spPr bwMode="auto">
          <a:xfrm>
            <a:off x="6049963" y="447903"/>
            <a:ext cx="21352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800" b="0" i="0" u="none" strike="noStrike" cap="none" normalizeH="0" baseline="0" dirty="0">
                <a:ln>
                  <a:noFill/>
                </a:ln>
                <a:solidFill>
                  <a:schemeClr val="tx1"/>
                </a:solidFill>
                <a:effectLst/>
                <a:latin typeface="Arial" panose="020B0604020202020204" pitchFamily="34" charset="0"/>
              </a:rPr>
              <a:t> </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14" name="Рисунок 13">
            <a:extLst>
              <a:ext uri="{FF2B5EF4-FFF2-40B4-BE49-F238E27FC236}">
                <a16:creationId xmlns:a16="http://schemas.microsoft.com/office/drawing/2014/main" id="{7AD927C6-32BC-4732-A7B0-E4F584B5F008}"/>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34888414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8922811" y="20229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3" name="AutoShape 2">
            <a:extLst>
              <a:ext uri="{FF2B5EF4-FFF2-40B4-BE49-F238E27FC236}">
                <a16:creationId xmlns:a16="http://schemas.microsoft.com/office/drawing/2014/main" id="{48D91E27-9D46-49F2-A61A-2DF3C2037D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graphicFrame>
        <p:nvGraphicFramePr>
          <p:cNvPr id="10" name="Таблица 9">
            <a:extLst>
              <a:ext uri="{FF2B5EF4-FFF2-40B4-BE49-F238E27FC236}">
                <a16:creationId xmlns:a16="http://schemas.microsoft.com/office/drawing/2014/main" id="{E135744B-2635-4B8C-A4C2-D24AFB7EA6CB}"/>
              </a:ext>
            </a:extLst>
          </p:cNvPr>
          <p:cNvGraphicFramePr>
            <a:graphicFrameLocks noGrp="1"/>
          </p:cNvGraphicFramePr>
          <p:nvPr>
            <p:extLst>
              <p:ext uri="{D42A27DB-BD31-4B8C-83A1-F6EECF244321}">
                <p14:modId xmlns:p14="http://schemas.microsoft.com/office/powerpoint/2010/main" val="1514558985"/>
              </p:ext>
            </p:extLst>
          </p:nvPr>
        </p:nvGraphicFramePr>
        <p:xfrm>
          <a:off x="1736932" y="415804"/>
          <a:ext cx="10071440" cy="6094413"/>
        </p:xfrm>
        <a:graphic>
          <a:graphicData uri="http://schemas.openxmlformats.org/drawingml/2006/table">
            <a:tbl>
              <a:tblPr>
                <a:tableStyleId>{5C22544A-7EE6-4342-B048-85BDC9FD1C3A}</a:tableStyleId>
              </a:tblPr>
              <a:tblGrid>
                <a:gridCol w="10071440">
                  <a:extLst>
                    <a:ext uri="{9D8B030D-6E8A-4147-A177-3AD203B41FA5}">
                      <a16:colId xmlns:a16="http://schemas.microsoft.com/office/drawing/2014/main" val="3604032605"/>
                    </a:ext>
                  </a:extLst>
                </a:gridCol>
              </a:tblGrid>
              <a:tr h="6088513">
                <a:tc>
                  <a:txBody>
                    <a:bodyPr/>
                    <a:lstStyle/>
                    <a:p>
                      <a:pPr algn="l">
                        <a:lnSpc>
                          <a:spcPct val="107000"/>
                        </a:lnSpc>
                        <a:spcAft>
                          <a:spcPts val="975"/>
                        </a:spcAft>
                      </a:pPr>
                      <a:r>
                        <a:rPr lang="ru-RU" sz="1200" dirty="0">
                          <a:solidFill>
                            <a:schemeClr val="tx1"/>
                          </a:solidFill>
                          <a:effectLst/>
                        </a:rPr>
                        <a:t>Ушакова, М. А. Развитие функциональной грамотности школьников посредством повышения качества математического образования / М. А. Ушакова // Научно-методическое обеспечение оценки качества образования. - 2020. - № 1 (9). - С. 56-59.</a:t>
                      </a:r>
                    </a:p>
                    <a:p>
                      <a:pPr algn="l">
                        <a:lnSpc>
                          <a:spcPct val="107000"/>
                        </a:lnSpc>
                        <a:spcAft>
                          <a:spcPts val="975"/>
                        </a:spcAft>
                      </a:pPr>
                      <a:r>
                        <a:rPr lang="ru-RU" sz="1200" dirty="0" err="1">
                          <a:solidFill>
                            <a:schemeClr val="tx1"/>
                          </a:solidFill>
                          <a:effectLst/>
                        </a:rPr>
                        <a:t>Гречишкина</a:t>
                      </a:r>
                      <a:r>
                        <a:rPr lang="ru-RU" sz="1200" dirty="0">
                          <a:solidFill>
                            <a:schemeClr val="tx1"/>
                          </a:solidFill>
                          <a:effectLst/>
                        </a:rPr>
                        <a:t>, О. И. Задания по функциональной грамотности по биологии для 8 класса на тему «Ткани, органы и системы органов» / О. И. </a:t>
                      </a:r>
                      <a:r>
                        <a:rPr lang="ru-RU" sz="1200" dirty="0" err="1">
                          <a:solidFill>
                            <a:schemeClr val="tx1"/>
                          </a:solidFill>
                          <a:effectLst/>
                        </a:rPr>
                        <a:t>Гречишкина</a:t>
                      </a:r>
                      <a:r>
                        <a:rPr lang="ru-RU" sz="1200" dirty="0">
                          <a:solidFill>
                            <a:schemeClr val="tx1"/>
                          </a:solidFill>
                          <a:effectLst/>
                        </a:rPr>
                        <a:t> // </a:t>
                      </a:r>
                      <a:r>
                        <a:rPr lang="ru-RU" sz="1200" dirty="0" err="1">
                          <a:solidFill>
                            <a:schemeClr val="tx1"/>
                          </a:solidFill>
                          <a:effectLst/>
                        </a:rPr>
                        <a:t>Информ</a:t>
                      </a:r>
                      <a:r>
                        <a:rPr lang="ru-RU" sz="1200" dirty="0">
                          <a:solidFill>
                            <a:schemeClr val="tx1"/>
                          </a:solidFill>
                          <a:effectLst/>
                        </a:rPr>
                        <a:t>-образование. - 2020. - № 1. - С. 96-99.</a:t>
                      </a:r>
                    </a:p>
                    <a:p>
                      <a:pPr algn="l">
                        <a:lnSpc>
                          <a:spcPct val="107000"/>
                        </a:lnSpc>
                        <a:spcAft>
                          <a:spcPts val="975"/>
                        </a:spcAft>
                      </a:pPr>
                      <a:r>
                        <a:rPr lang="ru-RU" sz="1200" dirty="0">
                          <a:solidFill>
                            <a:schemeClr val="tx1"/>
                          </a:solidFill>
                          <a:effectLst/>
                        </a:rPr>
                        <a:t>Стулова, О. К. Формирование функциональной читательской грамотности у младших школьников с помощью конструктора приемов / О. </a:t>
                      </a:r>
                      <a:r>
                        <a:rPr lang="ru-RU" sz="1200" dirty="0" err="1">
                          <a:solidFill>
                            <a:schemeClr val="tx1"/>
                          </a:solidFill>
                          <a:effectLst/>
                        </a:rPr>
                        <a:t>К.Стулова</a:t>
                      </a:r>
                      <a:r>
                        <a:rPr lang="ru-RU" sz="1200" dirty="0">
                          <a:solidFill>
                            <a:schemeClr val="tx1"/>
                          </a:solidFill>
                          <a:effectLst/>
                        </a:rPr>
                        <a:t> // Социальные и педагогические вопросы образования : сборник материалов Международной научно-практической конференции. - 2020. - С. 124-127.</a:t>
                      </a:r>
                    </a:p>
                    <a:p>
                      <a:pPr algn="l">
                        <a:lnSpc>
                          <a:spcPct val="107000"/>
                        </a:lnSpc>
                        <a:spcAft>
                          <a:spcPts val="975"/>
                        </a:spcAft>
                      </a:pPr>
                      <a:r>
                        <a:rPr lang="ru-RU" sz="1200" dirty="0">
                          <a:solidFill>
                            <a:schemeClr val="tx1"/>
                          </a:solidFill>
                          <a:effectLst/>
                        </a:rPr>
                        <a:t>Сафронова, О. В. Работа с графической информацией как средство формирования функциональной грамотности / О. В. Сафронова, Т. Н. Леликова, О. В. </a:t>
                      </a:r>
                      <a:r>
                        <a:rPr lang="ru-RU" sz="1200" dirty="0" err="1">
                          <a:solidFill>
                            <a:schemeClr val="tx1"/>
                          </a:solidFill>
                          <a:effectLst/>
                        </a:rPr>
                        <a:t>Ведлер</a:t>
                      </a:r>
                      <a:r>
                        <a:rPr lang="ru-RU" sz="1200" dirty="0">
                          <a:solidFill>
                            <a:schemeClr val="tx1"/>
                          </a:solidFill>
                          <a:effectLst/>
                        </a:rPr>
                        <a:t> // Новые педагогические исследования : сборник статей II Международной научно-практической конференции. - 2020. - С. 14-16.</a:t>
                      </a:r>
                    </a:p>
                    <a:p>
                      <a:pPr algn="l">
                        <a:lnSpc>
                          <a:spcPct val="107000"/>
                        </a:lnSpc>
                        <a:spcAft>
                          <a:spcPts val="975"/>
                        </a:spcAft>
                      </a:pPr>
                      <a:r>
                        <a:rPr lang="ru-RU" sz="1200" dirty="0">
                          <a:solidFill>
                            <a:schemeClr val="tx1"/>
                          </a:solidFill>
                          <a:effectLst/>
                        </a:rPr>
                        <a:t>Федорова, Е. И. Логическая грамотность – одно из направлений функциональной грамотности / Е. И. Федорова // Современная образовательная среда: теория и практика : сборник материалов Всероссийской научно-практической конференции. ФГБОУ ВО «Чувашский государственный университет им. И.Н. Ульянова»; Актюбинский региональный государственный университет им. К. </a:t>
                      </a:r>
                      <a:r>
                        <a:rPr lang="ru-RU" sz="1200" dirty="0" err="1">
                          <a:solidFill>
                            <a:schemeClr val="tx1"/>
                          </a:solidFill>
                          <a:effectLst/>
                        </a:rPr>
                        <a:t>Жубанова</a:t>
                      </a:r>
                      <a:r>
                        <a:rPr lang="ru-RU" sz="1200" dirty="0">
                          <a:solidFill>
                            <a:schemeClr val="tx1"/>
                          </a:solidFill>
                          <a:effectLst/>
                        </a:rPr>
                        <a:t>. – Чебоксары, 2020. - С. 47-49.</a:t>
                      </a:r>
                    </a:p>
                    <a:p>
                      <a:pPr algn="l">
                        <a:lnSpc>
                          <a:spcPct val="107000"/>
                        </a:lnSpc>
                        <a:spcAft>
                          <a:spcPts val="975"/>
                        </a:spcAft>
                      </a:pPr>
                      <a:r>
                        <a:rPr lang="ru-RU" sz="1200" dirty="0">
                          <a:solidFill>
                            <a:schemeClr val="tx1"/>
                          </a:solidFill>
                          <a:effectLst/>
                        </a:rPr>
                        <a:t>Дьякова, Е. А. Развитие грамотности чтения как компонента функциональной грамотности в школе /</a:t>
                      </a:r>
                      <a:br>
                        <a:rPr lang="ru-RU" sz="1200" dirty="0">
                          <a:solidFill>
                            <a:schemeClr val="tx1"/>
                          </a:solidFill>
                          <a:effectLst/>
                        </a:rPr>
                      </a:br>
                      <a:r>
                        <a:rPr lang="ru-RU" sz="1200" dirty="0">
                          <a:solidFill>
                            <a:schemeClr val="tx1"/>
                          </a:solidFill>
                          <a:effectLst/>
                        </a:rPr>
                        <a:t>Е. А. Дьякова ; под общей редакцией Н. С. </a:t>
                      </a:r>
                      <a:r>
                        <a:rPr lang="ru-RU" sz="1200" dirty="0" err="1">
                          <a:solidFill>
                            <a:schemeClr val="tx1"/>
                          </a:solidFill>
                          <a:effectLst/>
                        </a:rPr>
                        <a:t>Болотновой</a:t>
                      </a:r>
                      <a:r>
                        <a:rPr lang="ru-RU" sz="1200" dirty="0">
                          <a:solidFill>
                            <a:schemeClr val="tx1"/>
                          </a:solidFill>
                          <a:effectLst/>
                        </a:rPr>
                        <a:t> // Русская речевая культура и текст : материалы XI Международной научной конференции. - 2020. - С. 250-255.</a:t>
                      </a:r>
                    </a:p>
                    <a:p>
                      <a:pPr algn="l">
                        <a:lnSpc>
                          <a:spcPct val="107000"/>
                        </a:lnSpc>
                        <a:spcAft>
                          <a:spcPts val="975"/>
                        </a:spcAft>
                      </a:pPr>
                      <a:r>
                        <a:rPr lang="ru-RU" sz="1200" dirty="0">
                          <a:solidFill>
                            <a:schemeClr val="tx1"/>
                          </a:solidFill>
                          <a:effectLst/>
                        </a:rPr>
                        <a:t>Жумабаева, А. Е. Проблемы формирования функциональной грамотности учащихся начальных классов и пути их решения</a:t>
                      </a:r>
                      <a:br>
                        <a:rPr lang="ru-RU" sz="1200" dirty="0">
                          <a:solidFill>
                            <a:schemeClr val="tx1"/>
                          </a:solidFill>
                          <a:effectLst/>
                        </a:rPr>
                      </a:br>
                      <a:r>
                        <a:rPr lang="ru-RU" sz="1200" dirty="0">
                          <a:solidFill>
                            <a:schemeClr val="tx1"/>
                          </a:solidFill>
                          <a:effectLst/>
                        </a:rPr>
                        <a:t>А. Е. Жумабаева, А. Б. Ы. Ы. </a:t>
                      </a:r>
                      <a:r>
                        <a:rPr lang="ru-RU" sz="1200" dirty="0" err="1">
                          <a:solidFill>
                            <a:schemeClr val="tx1"/>
                          </a:solidFill>
                          <a:effectLst/>
                        </a:rPr>
                        <a:t>Тоқан</a:t>
                      </a:r>
                      <a:r>
                        <a:rPr lang="ru-RU" sz="1200" dirty="0">
                          <a:solidFill>
                            <a:schemeClr val="tx1"/>
                          </a:solidFill>
                          <a:effectLst/>
                        </a:rPr>
                        <a:t> // Образование в XXI веке : сборник материалов III Международной научно-практической конференции. – Москва, 2020. - С. 351-356.</a:t>
                      </a:r>
                    </a:p>
                    <a:p>
                      <a:pPr algn="l">
                        <a:lnSpc>
                          <a:spcPct val="107000"/>
                        </a:lnSpc>
                        <a:spcAft>
                          <a:spcPts val="975"/>
                        </a:spcAft>
                      </a:pPr>
                      <a:r>
                        <a:rPr lang="ru-RU" sz="1200" dirty="0">
                          <a:solidFill>
                            <a:schemeClr val="tx1"/>
                          </a:solidFill>
                          <a:effectLst/>
                        </a:rPr>
                        <a:t>Любимов, М. Л. Формирование функциональной грамотности у детей с ограниченными возможностями здоровья на основе развития проектной деятельности / М. Л. Любимов, О. Г. Приходько, М. О. Захарова, А. А. </a:t>
                      </a:r>
                      <a:r>
                        <a:rPr lang="ru-RU" sz="1200" dirty="0" err="1">
                          <a:solidFill>
                            <a:schemeClr val="tx1"/>
                          </a:solidFill>
                          <a:effectLst/>
                        </a:rPr>
                        <a:t>Мокс</a:t>
                      </a:r>
                      <a:r>
                        <a:rPr lang="ru-RU" sz="1200" dirty="0">
                          <a:solidFill>
                            <a:schemeClr val="tx1"/>
                          </a:solidFill>
                          <a:effectLst/>
                        </a:rPr>
                        <a:t> // Специальное образование. - 2020. - № 2 (58). - С. 73-93.</a:t>
                      </a:r>
                    </a:p>
                    <a:p>
                      <a:pPr algn="l">
                        <a:lnSpc>
                          <a:spcPct val="107000"/>
                        </a:lnSpc>
                        <a:spcAft>
                          <a:spcPts val="975"/>
                        </a:spcAft>
                      </a:pPr>
                      <a:r>
                        <a:rPr lang="ru-RU" sz="1200" dirty="0">
                          <a:solidFill>
                            <a:schemeClr val="tx1"/>
                          </a:solidFill>
                          <a:effectLst/>
                        </a:rPr>
                        <a:t>Богданец, О. А. Характеристика понятия языковой функциональной грамотности младших школьников / О. А. Богданец // Современная наука и образование: новые подходы и актуальные исследования : материалы Всероссийской научно-практической конференции. - 2020. - С. 127-133.</a:t>
                      </a:r>
                      <a:endParaRPr lang="ru-RU"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5561" marR="25561" marT="0" marB="0"/>
                </a:tc>
                <a:extLst>
                  <a:ext uri="{0D108BD9-81ED-4DB2-BD59-A6C34878D82A}">
                    <a16:rowId xmlns:a16="http://schemas.microsoft.com/office/drawing/2014/main" val="404657770"/>
                  </a:ext>
                </a:extLst>
              </a:tr>
            </a:tbl>
          </a:graphicData>
        </a:graphic>
      </p:graphicFrame>
      <p:sp>
        <p:nvSpPr>
          <p:cNvPr id="13" name="Rectangle 2">
            <a:extLst>
              <a:ext uri="{FF2B5EF4-FFF2-40B4-BE49-F238E27FC236}">
                <a16:creationId xmlns:a16="http://schemas.microsoft.com/office/drawing/2014/main" id="{AF0EAB7A-E5AA-44CE-8522-6AC4966A0CCB}"/>
              </a:ext>
            </a:extLst>
          </p:cNvPr>
          <p:cNvSpPr>
            <a:spLocks noChangeArrowheads="1"/>
          </p:cNvSpPr>
          <p:nvPr/>
        </p:nvSpPr>
        <p:spPr bwMode="auto">
          <a:xfrm>
            <a:off x="6049963" y="447903"/>
            <a:ext cx="21352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800" b="0" i="0" u="none" strike="noStrike" cap="none" normalizeH="0" baseline="0" dirty="0">
                <a:ln>
                  <a:noFill/>
                </a:ln>
                <a:solidFill>
                  <a:schemeClr val="tx1"/>
                </a:solidFill>
                <a:effectLst/>
                <a:latin typeface="Arial" panose="020B0604020202020204" pitchFamily="34" charset="0"/>
              </a:rPr>
              <a:t> </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12" name="Рисунок 11">
            <a:extLst>
              <a:ext uri="{FF2B5EF4-FFF2-40B4-BE49-F238E27FC236}">
                <a16:creationId xmlns:a16="http://schemas.microsoft.com/office/drawing/2014/main" id="{B8AC6AD5-D334-4DF1-B15D-A516A5012ED3}"/>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304999217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8922811" y="20229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3" name="AutoShape 2">
            <a:extLst>
              <a:ext uri="{FF2B5EF4-FFF2-40B4-BE49-F238E27FC236}">
                <a16:creationId xmlns:a16="http://schemas.microsoft.com/office/drawing/2014/main" id="{48D91E27-9D46-49F2-A61A-2DF3C2037D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graphicFrame>
        <p:nvGraphicFramePr>
          <p:cNvPr id="10" name="Таблица 9">
            <a:extLst>
              <a:ext uri="{FF2B5EF4-FFF2-40B4-BE49-F238E27FC236}">
                <a16:creationId xmlns:a16="http://schemas.microsoft.com/office/drawing/2014/main" id="{E135744B-2635-4B8C-A4C2-D24AFB7EA6CB}"/>
              </a:ext>
            </a:extLst>
          </p:cNvPr>
          <p:cNvGraphicFramePr>
            <a:graphicFrameLocks noGrp="1"/>
          </p:cNvGraphicFramePr>
          <p:nvPr>
            <p:extLst>
              <p:ext uri="{D42A27DB-BD31-4B8C-83A1-F6EECF244321}">
                <p14:modId xmlns:p14="http://schemas.microsoft.com/office/powerpoint/2010/main" val="305754332"/>
              </p:ext>
            </p:extLst>
          </p:nvPr>
        </p:nvGraphicFramePr>
        <p:xfrm>
          <a:off x="1736932" y="415804"/>
          <a:ext cx="10071440" cy="6094747"/>
        </p:xfrm>
        <a:graphic>
          <a:graphicData uri="http://schemas.openxmlformats.org/drawingml/2006/table">
            <a:tbl>
              <a:tblPr>
                <a:tableStyleId>{5C22544A-7EE6-4342-B048-85BDC9FD1C3A}</a:tableStyleId>
              </a:tblPr>
              <a:tblGrid>
                <a:gridCol w="10071440">
                  <a:extLst>
                    <a:ext uri="{9D8B030D-6E8A-4147-A177-3AD203B41FA5}">
                      <a16:colId xmlns:a16="http://schemas.microsoft.com/office/drawing/2014/main" val="3604032605"/>
                    </a:ext>
                  </a:extLst>
                </a:gridCol>
              </a:tblGrid>
              <a:tr h="6094747">
                <a:tc>
                  <a:txBody>
                    <a:bodyPr/>
                    <a:lstStyle/>
                    <a:p>
                      <a:pPr algn="l">
                        <a:lnSpc>
                          <a:spcPct val="107000"/>
                        </a:lnSpc>
                        <a:spcAft>
                          <a:spcPts val="975"/>
                        </a:spcAft>
                      </a:pPr>
                      <a:endParaRPr lang="ru-RU" sz="1200" dirty="0">
                        <a:effectLst/>
                      </a:endParaRPr>
                    </a:p>
                    <a:p>
                      <a:pPr algn="l">
                        <a:lnSpc>
                          <a:spcPct val="107000"/>
                        </a:lnSpc>
                        <a:spcAft>
                          <a:spcPts val="975"/>
                        </a:spcAft>
                      </a:pPr>
                      <a:r>
                        <a:rPr lang="ru-RU" sz="1200" dirty="0">
                          <a:solidFill>
                            <a:schemeClr val="tx1"/>
                          </a:solidFill>
                          <a:effectLst/>
                        </a:rPr>
                        <a:t>Козлова,  М. И. Повышение функциональной грамотности как необходимость современного образования / М. И. Козлова // Сборник статей II Международного учебно-исследовательского конкурса.-  Петрозаводск, 2020. - С. 116-125.</a:t>
                      </a:r>
                    </a:p>
                    <a:p>
                      <a:pPr algn="l">
                        <a:lnSpc>
                          <a:spcPct val="107000"/>
                        </a:lnSpc>
                        <a:spcAft>
                          <a:spcPts val="975"/>
                        </a:spcAft>
                      </a:pPr>
                      <a:r>
                        <a:rPr lang="ru-RU" sz="1200" dirty="0">
                          <a:solidFill>
                            <a:schemeClr val="tx1"/>
                          </a:solidFill>
                          <a:effectLst/>
                        </a:rPr>
                        <a:t>Кириллова, О. А. Кейс-технология как средство развития функционально-графической грамотности учащихся / О. А. Кириллова, М. Ю. Пермякова // Мир науки, культуры, образования. - 2019. - № 1 (74). - С. 246-248.</a:t>
                      </a:r>
                    </a:p>
                    <a:p>
                      <a:pPr algn="l">
                        <a:lnSpc>
                          <a:spcPct val="107000"/>
                        </a:lnSpc>
                        <a:spcAft>
                          <a:spcPts val="975"/>
                        </a:spcAft>
                      </a:pPr>
                      <a:r>
                        <a:rPr lang="ru-RU" sz="1200" dirty="0" err="1">
                          <a:solidFill>
                            <a:schemeClr val="tx1"/>
                          </a:solidFill>
                          <a:effectLst/>
                        </a:rPr>
                        <a:t>Медеубаева</a:t>
                      </a:r>
                      <a:r>
                        <a:rPr lang="ru-RU" sz="1200" dirty="0">
                          <a:solidFill>
                            <a:schemeClr val="tx1"/>
                          </a:solidFill>
                          <a:effectLst/>
                        </a:rPr>
                        <a:t>, К. Т. Педагогические условия формирования функциональной грамотности учащихся / К. Т. </a:t>
                      </a:r>
                      <a:r>
                        <a:rPr lang="ru-RU" sz="1200" dirty="0" err="1">
                          <a:solidFill>
                            <a:schemeClr val="tx1"/>
                          </a:solidFill>
                          <a:effectLst/>
                        </a:rPr>
                        <a:t>Медеубаева</a:t>
                      </a:r>
                      <a:r>
                        <a:rPr lang="ru-RU" sz="1200" dirty="0">
                          <a:solidFill>
                            <a:schemeClr val="tx1"/>
                          </a:solidFill>
                          <a:effectLst/>
                        </a:rPr>
                        <a:t> // Социально-педагогическая поддержка лиц с ограниченными возможностями здоровья: </a:t>
                      </a:r>
                      <a:r>
                        <a:rPr lang="ru-RU" sz="1200" dirty="0" err="1">
                          <a:solidFill>
                            <a:schemeClr val="tx1"/>
                          </a:solidFill>
                          <a:effectLst/>
                        </a:rPr>
                        <a:t>терия</a:t>
                      </a:r>
                      <a:r>
                        <a:rPr lang="ru-RU" sz="1200" dirty="0">
                          <a:solidFill>
                            <a:schemeClr val="tx1"/>
                          </a:solidFill>
                          <a:effectLst/>
                        </a:rPr>
                        <a:t> и практика : сборник статей по материалам III Международной научно-практической конференции: в 2 частях. Гуманитарно-педагогическая академия ФГАОУ ВО «Крымский федеральный университет им. В. И. Вернадского». - 2019. - С. 63-66.</a:t>
                      </a:r>
                    </a:p>
                    <a:p>
                      <a:pPr algn="l">
                        <a:lnSpc>
                          <a:spcPct val="107000"/>
                        </a:lnSpc>
                        <a:spcAft>
                          <a:spcPts val="975"/>
                        </a:spcAft>
                      </a:pPr>
                      <a:r>
                        <a:rPr lang="ru-RU" sz="1200" dirty="0">
                          <a:solidFill>
                            <a:schemeClr val="tx1"/>
                          </a:solidFill>
                          <a:effectLst/>
                        </a:rPr>
                        <a:t>Юрикова, О. И. Приемы формирования функциональной грамотности на уроках русского языка в начальной школе / О. И. Юрикова // Педагогика и психология: перспективы развития : сборник материалов VIII Международной научно-практической конференции. - 2019. - С. 21-23.</a:t>
                      </a:r>
                    </a:p>
                    <a:p>
                      <a:pPr algn="l">
                        <a:lnSpc>
                          <a:spcPct val="107000"/>
                        </a:lnSpc>
                        <a:spcAft>
                          <a:spcPts val="975"/>
                        </a:spcAft>
                      </a:pPr>
                      <a:r>
                        <a:rPr lang="ru-RU" sz="1200" dirty="0">
                          <a:solidFill>
                            <a:schemeClr val="tx1"/>
                          </a:solidFill>
                          <a:effectLst/>
                        </a:rPr>
                        <a:t>Формирование функциональной грамотности учащихся по географии: образовательные практики реализации концепции географического образования в российской федерации / Материалы Всероссийской научно-практической конференции // Комитет образования, науки и молодежной политики Волгоградской области ГАУ ДПО «Волгоградская государственная академия последипломного образования» Кафедра культуры, искусств и общественных дисциплин Волгоградское отделение русского географического общества Российская ассоциация учителей географии (Волгоградское отделение). - 2019. - (Технологии педагогической деятельности учителя и методики изучения географии в школе).</a:t>
                      </a:r>
                    </a:p>
                    <a:p>
                      <a:pPr algn="l">
                        <a:lnSpc>
                          <a:spcPct val="107000"/>
                        </a:lnSpc>
                        <a:spcAft>
                          <a:spcPts val="975"/>
                        </a:spcAft>
                      </a:pPr>
                      <a:r>
                        <a:rPr lang="ru-RU" sz="1200" dirty="0" err="1">
                          <a:solidFill>
                            <a:schemeClr val="tx1"/>
                          </a:solidFill>
                          <a:effectLst/>
                        </a:rPr>
                        <a:t>Карачевцева</a:t>
                      </a:r>
                      <a:r>
                        <a:rPr lang="ru-RU" sz="1200" dirty="0">
                          <a:solidFill>
                            <a:schemeClr val="tx1"/>
                          </a:solidFill>
                          <a:effectLst/>
                        </a:rPr>
                        <a:t>, А. </a:t>
                      </a:r>
                      <a:r>
                        <a:rPr lang="ru-RU" sz="1200" dirty="0" err="1">
                          <a:solidFill>
                            <a:schemeClr val="tx1"/>
                          </a:solidFill>
                          <a:effectLst/>
                        </a:rPr>
                        <a:t>П.Формирование</a:t>
                      </a:r>
                      <a:r>
                        <a:rPr lang="ru-RU" sz="1200" dirty="0">
                          <a:solidFill>
                            <a:schemeClr val="tx1"/>
                          </a:solidFill>
                          <a:effectLst/>
                        </a:rPr>
                        <a:t> функциональной математической грамотности младшего школьника средствами интерактивной образовательной платформы "</a:t>
                      </a:r>
                      <a:r>
                        <a:rPr lang="ru-RU" sz="1200" dirty="0" err="1">
                          <a:solidFill>
                            <a:schemeClr val="tx1"/>
                          </a:solidFill>
                          <a:effectLst/>
                        </a:rPr>
                        <a:t>учи.ру</a:t>
                      </a:r>
                      <a:r>
                        <a:rPr lang="ru-RU" sz="1200" dirty="0">
                          <a:solidFill>
                            <a:schemeClr val="tx1"/>
                          </a:solidFill>
                          <a:effectLst/>
                        </a:rPr>
                        <a:t>" / А. П. </a:t>
                      </a:r>
                      <a:r>
                        <a:rPr lang="ru-RU" sz="1200" dirty="0" err="1">
                          <a:solidFill>
                            <a:schemeClr val="tx1"/>
                          </a:solidFill>
                          <a:effectLst/>
                        </a:rPr>
                        <a:t>Карачевцева</a:t>
                      </a:r>
                      <a:r>
                        <a:rPr lang="ru-RU" sz="1200" dirty="0">
                          <a:solidFill>
                            <a:schemeClr val="tx1"/>
                          </a:solidFill>
                          <a:effectLst/>
                        </a:rPr>
                        <a:t> // Педагогический поиск. - 2019. - № 5. - С. 6-9.</a:t>
                      </a:r>
                    </a:p>
                    <a:p>
                      <a:pPr algn="l">
                        <a:lnSpc>
                          <a:spcPct val="107000"/>
                        </a:lnSpc>
                        <a:spcAft>
                          <a:spcPts val="975"/>
                        </a:spcAft>
                      </a:pPr>
                      <a:r>
                        <a:rPr lang="ru-RU" sz="1200" dirty="0">
                          <a:solidFill>
                            <a:schemeClr val="tx1"/>
                          </a:solidFill>
                          <a:effectLst/>
                        </a:rPr>
                        <a:t>Семенова, И. В. Адаптивно-инновационные педагогические технологии в формировании функциональной грамотности школьников / И. В. Семенова, О. А. </a:t>
                      </a:r>
                      <a:r>
                        <a:rPr lang="ru-RU" sz="1200" dirty="0" err="1">
                          <a:solidFill>
                            <a:schemeClr val="tx1"/>
                          </a:solidFill>
                          <a:effectLst/>
                        </a:rPr>
                        <a:t>Казарова</a:t>
                      </a:r>
                      <a:r>
                        <a:rPr lang="ru-RU" sz="1200" dirty="0">
                          <a:solidFill>
                            <a:schemeClr val="tx1"/>
                          </a:solidFill>
                          <a:effectLst/>
                        </a:rPr>
                        <a:t> ; научный редактор Н. О. </a:t>
                      </a:r>
                      <a:r>
                        <a:rPr lang="ru-RU" sz="1200" dirty="0" err="1">
                          <a:solidFill>
                            <a:schemeClr val="tx1"/>
                          </a:solidFill>
                          <a:effectLst/>
                        </a:rPr>
                        <a:t>Берая</a:t>
                      </a:r>
                      <a:r>
                        <a:rPr lang="ru-RU" sz="1200" dirty="0">
                          <a:solidFill>
                            <a:schemeClr val="tx1"/>
                          </a:solidFill>
                          <a:effectLst/>
                        </a:rPr>
                        <a:t> // Избранные вопросы науки XXI века : сборник научных статей. - Москва, 2019. - С. 42-46.</a:t>
                      </a:r>
                      <a:endParaRPr lang="ru-RU"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975"/>
                        </a:spcAft>
                      </a:pP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561" marR="25561" marT="0" marB="0"/>
                </a:tc>
                <a:extLst>
                  <a:ext uri="{0D108BD9-81ED-4DB2-BD59-A6C34878D82A}">
                    <a16:rowId xmlns:a16="http://schemas.microsoft.com/office/drawing/2014/main" val="404657770"/>
                  </a:ext>
                </a:extLst>
              </a:tr>
            </a:tbl>
          </a:graphicData>
        </a:graphic>
      </p:graphicFrame>
      <p:sp>
        <p:nvSpPr>
          <p:cNvPr id="13" name="Rectangle 2">
            <a:extLst>
              <a:ext uri="{FF2B5EF4-FFF2-40B4-BE49-F238E27FC236}">
                <a16:creationId xmlns:a16="http://schemas.microsoft.com/office/drawing/2014/main" id="{AF0EAB7A-E5AA-44CE-8522-6AC4966A0CCB}"/>
              </a:ext>
            </a:extLst>
          </p:cNvPr>
          <p:cNvSpPr>
            <a:spLocks noChangeArrowheads="1"/>
          </p:cNvSpPr>
          <p:nvPr/>
        </p:nvSpPr>
        <p:spPr bwMode="auto">
          <a:xfrm>
            <a:off x="6049963" y="447903"/>
            <a:ext cx="21352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800" b="0" i="0" u="none" strike="noStrike" cap="none" normalizeH="0" baseline="0" dirty="0">
                <a:ln>
                  <a:noFill/>
                </a:ln>
                <a:solidFill>
                  <a:schemeClr val="tx1"/>
                </a:solidFill>
                <a:effectLst/>
                <a:latin typeface="Arial" panose="020B0604020202020204" pitchFamily="34" charset="0"/>
              </a:rPr>
              <a:t> </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14" name="Рисунок 13">
            <a:extLst>
              <a:ext uri="{FF2B5EF4-FFF2-40B4-BE49-F238E27FC236}">
                <a16:creationId xmlns:a16="http://schemas.microsoft.com/office/drawing/2014/main" id="{CCB706F6-418A-4434-BEF9-A262689AB64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t="10731" r="52544" b="5854"/>
          <a:stretch/>
        </p:blipFill>
        <p:spPr>
          <a:xfrm>
            <a:off x="186390" y="93084"/>
            <a:ext cx="1410902" cy="1450400"/>
          </a:xfrm>
          <a:prstGeom prst="ellipse">
            <a:avLst/>
          </a:prstGeom>
          <a:ln>
            <a:noFill/>
          </a:ln>
          <a:effectLst>
            <a:outerShdw blurRad="50800" dist="50800" dir="5400000" algn="ctr" rotWithShape="0">
              <a:schemeClr val="bg1">
                <a:lumMod val="65000"/>
              </a:schemeClr>
            </a:outerShdw>
            <a:softEdge rad="112500"/>
          </a:effectLst>
        </p:spPr>
      </p:pic>
    </p:spTree>
    <p:extLst>
      <p:ext uri="{BB962C8B-B14F-4D97-AF65-F5344CB8AC3E}">
        <p14:creationId xmlns:p14="http://schemas.microsoft.com/office/powerpoint/2010/main" val="215116810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BAF84-083F-44CC-B4BF-B55064E0F580}"/>
              </a:ext>
            </a:extLst>
          </p:cNvPr>
          <p:cNvSpPr>
            <a:spLocks noGrp="1"/>
          </p:cNvSpPr>
          <p:nvPr>
            <p:ph type="ctrTitle"/>
          </p:nvPr>
        </p:nvSpPr>
        <p:spPr>
          <a:xfrm>
            <a:off x="2449391" y="787708"/>
            <a:ext cx="8915399" cy="3348648"/>
          </a:xfrm>
        </p:spPr>
        <p:txBody>
          <a:bodyPr>
            <a:normAutofit/>
          </a:bodyPr>
          <a:lstStyle/>
          <a:p>
            <a:pPr>
              <a:lnSpc>
                <a:spcPct val="115000"/>
              </a:lnSpc>
              <a:spcAft>
                <a:spcPts val="1000"/>
              </a:spcAft>
            </a:pPr>
            <a:br>
              <a:rPr lang="ru-RU" sz="1600" dirty="0">
                <a:solidFill>
                  <a:schemeClr val="tx1"/>
                </a:solidFill>
              </a:rPr>
            </a:br>
            <a:endParaRPr lang="ru-RU" sz="1600" dirty="0">
              <a:solidFill>
                <a:schemeClr val="tx1"/>
              </a:solidFill>
            </a:endParaRPr>
          </a:p>
        </p:txBody>
      </p:sp>
      <p:pic>
        <p:nvPicPr>
          <p:cNvPr id="7" name="Picture 6">
            <a:extLst>
              <a:ext uri="{FF2B5EF4-FFF2-40B4-BE49-F238E27FC236}">
                <a16:creationId xmlns:a16="http://schemas.microsoft.com/office/drawing/2014/main" id="{17727F06-38DC-4D92-921D-2CFEABF276AF}"/>
              </a:ext>
            </a:extLst>
          </p:cNvPr>
          <p:cNvPicPr>
            <a:picLocks noChangeAspect="1" noChangeArrowheads="1"/>
          </p:cNvPicPr>
          <p:nvPr/>
        </p:nvPicPr>
        <p:blipFill>
          <a:blip r:embed="rId2"/>
          <a:srcRect/>
          <a:stretch>
            <a:fillRect/>
          </a:stretch>
        </p:blipFill>
        <p:spPr bwMode="auto">
          <a:xfrm>
            <a:off x="95240" y="5103636"/>
            <a:ext cx="1319753" cy="1319753"/>
          </a:xfrm>
          <a:prstGeom prst="rect">
            <a:avLst/>
          </a:prstGeom>
          <a:ln>
            <a:noFill/>
          </a:ln>
          <a:effectLst>
            <a:softEdge rad="112500"/>
          </a:effectLst>
        </p:spPr>
      </p:pic>
      <p:sp>
        <p:nvSpPr>
          <p:cNvPr id="11" name="Rectangle 1">
            <a:extLst>
              <a:ext uri="{FF2B5EF4-FFF2-40B4-BE49-F238E27FC236}">
                <a16:creationId xmlns:a16="http://schemas.microsoft.com/office/drawing/2014/main" id="{316B6094-650E-46C6-80EC-5B7DD2B86BD9}"/>
              </a:ext>
            </a:extLst>
          </p:cNvPr>
          <p:cNvSpPr>
            <a:spLocks noChangeArrowheads="1"/>
          </p:cNvSpPr>
          <p:nvPr/>
        </p:nvSpPr>
        <p:spPr bwMode="auto">
          <a:xfrm>
            <a:off x="4746625" y="2133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endParaRPr kumimoji="0" lang="ru-RU" altLang="ru-RU"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3" name="AutoShape 2">
            <a:extLst>
              <a:ext uri="{FF2B5EF4-FFF2-40B4-BE49-F238E27FC236}">
                <a16:creationId xmlns:a16="http://schemas.microsoft.com/office/drawing/2014/main" id="{1733C332-99E9-4702-903F-198BBFA630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4">
            <a:extLst>
              <a:ext uri="{FF2B5EF4-FFF2-40B4-BE49-F238E27FC236}">
                <a16:creationId xmlns:a16="http://schemas.microsoft.com/office/drawing/2014/main" id="{DA170DCB-1FEE-4F4D-ADA5-88604E5B4BB1}"/>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3" name="Рисунок 12">
            <a:extLst>
              <a:ext uri="{FF2B5EF4-FFF2-40B4-BE49-F238E27FC236}">
                <a16:creationId xmlns:a16="http://schemas.microsoft.com/office/drawing/2014/main" id="{5E34A9FB-1224-49B1-804D-1FC69F58E6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0" y="571500"/>
            <a:ext cx="5715000" cy="5715000"/>
          </a:xfrm>
          <a:prstGeom prst="rect">
            <a:avLst/>
          </a:prstGeom>
        </p:spPr>
      </p:pic>
    </p:spTree>
    <p:extLst>
      <p:ext uri="{BB962C8B-B14F-4D97-AF65-F5344CB8AC3E}">
        <p14:creationId xmlns:p14="http://schemas.microsoft.com/office/powerpoint/2010/main" val="3220998130"/>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TM02892315[[fn=Легкий дым]]</Template>
  <TotalTime>3504</TotalTime>
  <Words>12683</Words>
  <Application>Microsoft Office PowerPoint</Application>
  <PresentationFormat>Широкоэкранный</PresentationFormat>
  <Paragraphs>1188</Paragraphs>
  <Slides>105</Slides>
  <Notes>0</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1</vt:i4>
      </vt:variant>
      <vt:variant>
        <vt:lpstr>Заголовки слайдов</vt:lpstr>
      </vt:variant>
      <vt:variant>
        <vt:i4>105</vt:i4>
      </vt:variant>
    </vt:vector>
  </HeadingPairs>
  <TitlesOfParts>
    <vt:vector size="120" baseType="lpstr">
      <vt:lpstr>SimSun</vt:lpstr>
      <vt:lpstr>Arial</vt:lpstr>
      <vt:lpstr>Arial</vt:lpstr>
      <vt:lpstr>Arial Narrow</vt:lpstr>
      <vt:lpstr>Bookman Old Style</vt:lpstr>
      <vt:lpstr>Calibri</vt:lpstr>
      <vt:lpstr>Cambria</vt:lpstr>
      <vt:lpstr>Century Gothic</vt:lpstr>
      <vt:lpstr>Comic Sans MS</vt:lpstr>
      <vt:lpstr>Courier New</vt:lpstr>
      <vt:lpstr>Georgia</vt:lpstr>
      <vt:lpstr>Times New Roman</vt:lpstr>
      <vt:lpstr>Wingdings</vt:lpstr>
      <vt:lpstr>Wingdings 3</vt:lpstr>
      <vt:lpstr>Легкий дым</vt:lpstr>
      <vt:lpstr>Презентация PowerPoint</vt:lpstr>
      <vt:lpstr>ФУНКЦИОНАЛЬНАЯ ГРАМОТНОСТЬ</vt:lpstr>
      <vt:lpstr>Немного из истории вопроса</vt:lpstr>
      <vt:lpstr>Презентация PowerPoint</vt:lpstr>
      <vt:lpstr>Презентация PowerPoint</vt:lpstr>
      <vt:lpstr>Презентация PowerPoint</vt:lpstr>
      <vt:lpstr>ФУНКЦИОНАЛЬНАЯ ГРАМОТНОСТЬ</vt:lpstr>
      <vt:lpstr>НОВЫЙ ВЗГЛЯД НА ОБРАЗОВАНИЕ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РАБОТА С ИНФОРМАЦИЕЙ</vt:lpstr>
      <vt:lpstr>Инструменты оценки (модель PISA)</vt:lpstr>
      <vt:lpstr>  Предметная компетентность – способность решать проблемы, возникающие в окружающей действительности, средствами предмета</vt:lpstr>
      <vt:lpstr>Презентация PowerPoint</vt:lpstr>
      <vt:lpstr>Презентация PowerPoint</vt:lpstr>
      <vt:lpstr>Презентация PowerPoint</vt:lpstr>
      <vt:lpstr>Особенности заданий</vt:lpstr>
      <vt:lpstr>ЧИТАТЕЛЬСКАЯ ГРАМОТНОСТЬ</vt:lpstr>
      <vt:lpstr>Презентация PowerPoint</vt:lpstr>
      <vt:lpstr>Концепция читательской грамотности изменяется </vt:lpstr>
      <vt:lpstr>Оценка читательской грамотности</vt:lpstr>
      <vt:lpstr>Демоверсия по мониторингу  читательской грамотности 5 класс  Характеристика заданий и система оценивания  Основные подходы к оценке читательской грамотности</vt:lpstr>
      <vt:lpstr>ЕСТЕСТВЕННОНАУЧНАЯ ГРАМОТНОСТЬ</vt:lpstr>
      <vt:lpstr>Оценка естественнонаучной грамотности</vt:lpstr>
      <vt:lpstr>Основные умения естественнонаучной грамотности</vt:lpstr>
      <vt:lpstr>Три группы умений,  характеризующих естественнонаучную грамотность </vt:lpstr>
      <vt:lpstr>Демоверсия по мониторингу естественнонаучной грамотности 5 класс   Основные подходы к оцениванию  Характеристика заданий и система оценивания </vt:lpstr>
      <vt:lpstr>МАТЕМАТИЧЕСКАЯ ГРАМОТНОСТЬ</vt:lpstr>
      <vt:lpstr>Оценка математической грамотности</vt:lpstr>
      <vt:lpstr>Организации области исследования</vt:lpstr>
      <vt:lpstr>Демоверсия по мониторингу математической грамотности, 5 класс  Основные подходы к оцениванию   Характеристика заданий и система оценивания </vt:lpstr>
      <vt:lpstr>ФИНАНСОВАЯ ГРАМОТНОСТЬ</vt:lpstr>
      <vt:lpstr>Оценка финансовой грамотности</vt:lpstr>
      <vt:lpstr>Главный вопрос исследования PISA в области финансовой грамотности</vt:lpstr>
      <vt:lpstr>Презентация PowerPoint</vt:lpstr>
      <vt:lpstr>ГЛОБАЛЬНЫЕ КОМПЕТЕНЦИИ</vt:lpstr>
      <vt:lpstr>Оценка глобальных компетенций</vt:lpstr>
      <vt:lpstr>Презентация PowerPoint</vt:lpstr>
      <vt:lpstr>Презентация PowerPoint</vt:lpstr>
      <vt:lpstr>Презентация PowerPoint</vt:lpstr>
      <vt:lpstr>КРЕАТИВНОЕ  МЫШЛЕНИЕ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Презентация PowerPoint</vt:lpstr>
      <vt:lpstr> </vt:lpstr>
      <vt:lpstr> </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Антонина</cp:lastModifiedBy>
  <cp:revision>205</cp:revision>
  <dcterms:created xsi:type="dcterms:W3CDTF">2021-10-04T09:29:45Z</dcterms:created>
  <dcterms:modified xsi:type="dcterms:W3CDTF">2021-11-03T10:25:32Z</dcterms:modified>
</cp:coreProperties>
</file>